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5"/>
  </p:notesMasterIdLst>
  <p:sldIdLst>
    <p:sldId id="269" r:id="rId2"/>
    <p:sldId id="256" r:id="rId3"/>
    <p:sldId id="265" r:id="rId4"/>
    <p:sldId id="273" r:id="rId5"/>
    <p:sldId id="260" r:id="rId6"/>
    <p:sldId id="274" r:id="rId7"/>
    <p:sldId id="276" r:id="rId8"/>
    <p:sldId id="261" r:id="rId9"/>
    <p:sldId id="262" r:id="rId10"/>
    <p:sldId id="266" r:id="rId11"/>
    <p:sldId id="267" r:id="rId12"/>
    <p:sldId id="263" r:id="rId13"/>
    <p:sldId id="277" r:id="rId14"/>
    <p:sldId id="264" r:id="rId15"/>
    <p:sldId id="257" r:id="rId16"/>
    <p:sldId id="258" r:id="rId17"/>
    <p:sldId id="259" r:id="rId18"/>
    <p:sldId id="268" r:id="rId19"/>
    <p:sldId id="278" r:id="rId20"/>
    <p:sldId id="272" r:id="rId21"/>
    <p:sldId id="275" r:id="rId22"/>
    <p:sldId id="270"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541300-C17B-42C3-9ACA-E287B2958D83}" type="datetimeFigureOut">
              <a:rPr lang="en-US" smtClean="0"/>
              <a:t>11/11/2013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975DFB-A0C4-4E3F-8C06-D2CB5786A2DE}" type="slidenum">
              <a:rPr lang="en-US" smtClean="0"/>
              <a:t>‹#›</a:t>
            </a:fld>
            <a:endParaRPr lang="en-US" dirty="0"/>
          </a:p>
        </p:txBody>
      </p:sp>
    </p:spTree>
    <p:extLst>
      <p:ext uri="{BB962C8B-B14F-4D97-AF65-F5344CB8AC3E}">
        <p14:creationId xmlns:p14="http://schemas.microsoft.com/office/powerpoint/2010/main" val="253780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5" name="Rectangle 1"/>
          <p:cNvSpPr>
            <a:spLocks noGrp="1" noRot="1" noChangeAspect="1" noChangeArrowheads="1"/>
          </p:cNvSpPr>
          <p:nvPr>
            <p:ph type="sldImg"/>
          </p:nvPr>
        </p:nvSpPr>
        <p:spPr>
          <a:solidFill>
            <a:srgbClr val="FFFFFF"/>
          </a:solidFill>
          <a:ln/>
        </p:spPr>
      </p:sp>
      <p:sp>
        <p:nvSpPr>
          <p:cNvPr id="354306" name="Rectangle 2"/>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39688" eaLnBrk="1" hangingPunct="1">
              <a:spcBef>
                <a:spcPts val="413"/>
              </a:spcBef>
              <a:defRPr/>
            </a:pPr>
            <a:r>
              <a:rPr lang="en-US" dirty="0" smtClean="0">
                <a:solidFill>
                  <a:srgbClr val="000000"/>
                </a:solidFill>
                <a:latin typeface="Arial Bold" charset="0"/>
                <a:sym typeface="Arial Bold" charset="0"/>
              </a:rPr>
              <a:t>Which would you counter?</a:t>
            </a:r>
          </a:p>
          <a:p>
            <a:pPr marL="39688" eaLnBrk="1" hangingPunct="1">
              <a:spcBef>
                <a:spcPts val="413"/>
              </a:spcBef>
              <a:defRPr/>
            </a:pPr>
            <a:r>
              <a:rPr lang="en-US" dirty="0" smtClean="0">
                <a:solidFill>
                  <a:srgbClr val="000000"/>
                </a:solidFill>
                <a:latin typeface="Arial Bold" charset="0"/>
                <a:sym typeface="Arial Bold" charset="0"/>
              </a:rPr>
              <a:t>Answer … ALL OF THEM</a:t>
            </a:r>
          </a:p>
          <a:p>
            <a:pPr marL="39688" eaLnBrk="1" hangingPunct="1">
              <a:spcBef>
                <a:spcPts val="413"/>
              </a:spcBef>
              <a:defRPr/>
            </a:pPr>
            <a:r>
              <a:rPr lang="en-US" dirty="0" smtClean="0">
                <a:solidFill>
                  <a:srgbClr val="000000"/>
                </a:solidFill>
                <a:latin typeface="Arial Bold" charset="0"/>
                <a:sym typeface="Arial Bold" charset="0"/>
              </a:rPr>
              <a:t>What you see is not always what you get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5" name="Rectangle 1"/>
          <p:cNvSpPr>
            <a:spLocks noGrp="1" noRot="1" noChangeAspect="1" noChangeArrowheads="1"/>
          </p:cNvSpPr>
          <p:nvPr>
            <p:ph type="sldImg"/>
          </p:nvPr>
        </p:nvSpPr>
        <p:spPr>
          <a:solidFill>
            <a:srgbClr val="FFFFFF"/>
          </a:solidFill>
          <a:ln/>
        </p:spPr>
      </p:sp>
      <p:sp>
        <p:nvSpPr>
          <p:cNvPr id="354306" name="Rectangle 2"/>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39688" eaLnBrk="1" hangingPunct="1">
              <a:spcBef>
                <a:spcPts val="413"/>
              </a:spcBef>
              <a:defRPr/>
            </a:pPr>
            <a:r>
              <a:rPr lang="en-US" dirty="0" smtClean="0">
                <a:solidFill>
                  <a:srgbClr val="000000"/>
                </a:solidFill>
                <a:latin typeface="Arial Bold" charset="0"/>
                <a:sym typeface="Arial Bold" charset="0"/>
              </a:rPr>
              <a:t>Which would you counter?</a:t>
            </a:r>
          </a:p>
          <a:p>
            <a:pPr marL="39688" eaLnBrk="1" hangingPunct="1">
              <a:spcBef>
                <a:spcPts val="413"/>
              </a:spcBef>
              <a:defRPr/>
            </a:pPr>
            <a:r>
              <a:rPr lang="en-US" dirty="0" smtClean="0">
                <a:solidFill>
                  <a:srgbClr val="000000"/>
                </a:solidFill>
                <a:latin typeface="Arial Bold" charset="0"/>
                <a:sym typeface="Arial Bold" charset="0"/>
              </a:rPr>
              <a:t>Answer … ALL OF THEM</a:t>
            </a:r>
          </a:p>
          <a:p>
            <a:pPr marL="39688" eaLnBrk="1" hangingPunct="1">
              <a:spcBef>
                <a:spcPts val="413"/>
              </a:spcBef>
              <a:defRPr/>
            </a:pPr>
            <a:r>
              <a:rPr lang="en-US" dirty="0" smtClean="0">
                <a:solidFill>
                  <a:srgbClr val="000000"/>
                </a:solidFill>
                <a:latin typeface="Arial Bold" charset="0"/>
                <a:sym typeface="Arial Bold" charset="0"/>
              </a:rPr>
              <a:t>What you see is not always what you get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7" name="Rectangle 1"/>
          <p:cNvSpPr>
            <a:spLocks noGrp="1" noRot="1" noChangeAspect="1" noChangeArrowheads="1"/>
          </p:cNvSpPr>
          <p:nvPr>
            <p:ph type="sldImg"/>
          </p:nvPr>
        </p:nvSpPr>
        <p:spPr>
          <a:solidFill>
            <a:srgbClr val="FFFFFF"/>
          </a:solidFill>
          <a:ln/>
        </p:spPr>
      </p:sp>
      <p:sp>
        <p:nvSpPr>
          <p:cNvPr id="362498" name="Rectangle 2"/>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39688" eaLnBrk="1" hangingPunct="1">
              <a:spcBef>
                <a:spcPts val="413"/>
              </a:spcBef>
              <a:defRPr/>
            </a:pPr>
            <a:r>
              <a:rPr lang="en-US" dirty="0" smtClean="0">
                <a:solidFill>
                  <a:srgbClr val="000000"/>
                </a:solidFill>
                <a:latin typeface="Arial" charset="0"/>
                <a:ea typeface="ＭＳ Ｐゴシック" charset="0"/>
                <a:cs typeface="Arial" charset="0"/>
                <a:sym typeface="Arial" charset="0"/>
              </a:rPr>
              <a:t>Put on two slides with pattern on right side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1"/>
          <p:cNvSpPr>
            <a:spLocks noGrp="1" noRot="1" noChangeAspect="1" noChangeArrowheads="1"/>
          </p:cNvSpPr>
          <p:nvPr>
            <p:ph type="sldImg"/>
          </p:nvPr>
        </p:nvSpPr>
        <p:spPr>
          <a:solidFill>
            <a:srgbClr val="FFFFFF"/>
          </a:solidFill>
          <a:ln/>
        </p:spPr>
      </p:sp>
      <p:sp>
        <p:nvSpPr>
          <p:cNvPr id="364546" name="Rectangle 2"/>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a:lstStyle/>
          <a:p>
            <a:pPr marL="39688" eaLnBrk="1" hangingPunct="1">
              <a:spcBef>
                <a:spcPts val="413"/>
              </a:spcBef>
              <a:defRPr/>
            </a:pPr>
            <a:r>
              <a:rPr lang="en-US" dirty="0" smtClean="0">
                <a:solidFill>
                  <a:srgbClr val="000000"/>
                </a:solidFill>
                <a:latin typeface="Arial" charset="0"/>
                <a:ea typeface="ＭＳ Ｐゴシック" charset="0"/>
                <a:cs typeface="Arial" charset="0"/>
                <a:sym typeface="Arial" charset="0"/>
              </a:rPr>
              <a:t>Put on two slides with pattern on right side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29057" indent="-280406">
              <a:defRPr>
                <a:solidFill>
                  <a:schemeClr val="tx1"/>
                </a:solidFill>
                <a:latin typeface="Tahoma" pitchFamily="34" charset="0"/>
              </a:defRPr>
            </a:lvl2pPr>
            <a:lvl3pPr marL="1121626" indent="-224325">
              <a:defRPr>
                <a:solidFill>
                  <a:schemeClr val="tx1"/>
                </a:solidFill>
                <a:latin typeface="Tahoma" pitchFamily="34" charset="0"/>
              </a:defRPr>
            </a:lvl3pPr>
            <a:lvl4pPr marL="1570276" indent="-224325">
              <a:defRPr>
                <a:solidFill>
                  <a:schemeClr val="tx1"/>
                </a:solidFill>
                <a:latin typeface="Tahoma" pitchFamily="34" charset="0"/>
              </a:defRPr>
            </a:lvl4pPr>
            <a:lvl5pPr marL="2018927" indent="-224325">
              <a:defRPr>
                <a:solidFill>
                  <a:schemeClr val="tx1"/>
                </a:solidFill>
                <a:latin typeface="Tahoma" pitchFamily="34" charset="0"/>
              </a:defRPr>
            </a:lvl5pPr>
            <a:lvl6pPr marL="2467577" indent="-224325" eaLnBrk="0" fontAlgn="base" hangingPunct="0">
              <a:spcBef>
                <a:spcPct val="0"/>
              </a:spcBef>
              <a:spcAft>
                <a:spcPct val="0"/>
              </a:spcAft>
              <a:defRPr>
                <a:solidFill>
                  <a:schemeClr val="tx1"/>
                </a:solidFill>
                <a:latin typeface="Tahoma" pitchFamily="34" charset="0"/>
              </a:defRPr>
            </a:lvl6pPr>
            <a:lvl7pPr marL="2916227" indent="-224325" eaLnBrk="0" fontAlgn="base" hangingPunct="0">
              <a:spcBef>
                <a:spcPct val="0"/>
              </a:spcBef>
              <a:spcAft>
                <a:spcPct val="0"/>
              </a:spcAft>
              <a:defRPr>
                <a:solidFill>
                  <a:schemeClr val="tx1"/>
                </a:solidFill>
                <a:latin typeface="Tahoma" pitchFamily="34" charset="0"/>
              </a:defRPr>
            </a:lvl7pPr>
            <a:lvl8pPr marL="3364878" indent="-224325" eaLnBrk="0" fontAlgn="base" hangingPunct="0">
              <a:spcBef>
                <a:spcPct val="0"/>
              </a:spcBef>
              <a:spcAft>
                <a:spcPct val="0"/>
              </a:spcAft>
              <a:defRPr>
                <a:solidFill>
                  <a:schemeClr val="tx1"/>
                </a:solidFill>
                <a:latin typeface="Tahoma" pitchFamily="34" charset="0"/>
              </a:defRPr>
            </a:lvl8pPr>
            <a:lvl9pPr marL="3813528" indent="-224325" eaLnBrk="0" fontAlgn="base" hangingPunct="0">
              <a:spcBef>
                <a:spcPct val="0"/>
              </a:spcBef>
              <a:spcAft>
                <a:spcPct val="0"/>
              </a:spcAft>
              <a:defRPr>
                <a:solidFill>
                  <a:schemeClr val="tx1"/>
                </a:solidFill>
                <a:latin typeface="Tahoma" pitchFamily="34" charset="0"/>
              </a:defRPr>
            </a:lvl9pPr>
          </a:lstStyle>
          <a:p>
            <a:fld id="{38B404A2-C6DC-4DE0-A7D7-517EB5B1E348}" type="slidenum">
              <a:rPr lang="en-US" altLang="en-US" smtClean="0">
                <a:latin typeface="Arial" pitchFamily="34" charset="0"/>
              </a:rPr>
              <a:pPr/>
              <a:t>22</a:t>
            </a:fld>
            <a:endParaRPr lang="en-US" altLang="en-US" dirty="0" smtClean="0">
              <a:latin typeface="Arial" pitchFamily="34" charset="0"/>
            </a:endParaRPr>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itchFamily="34" charset="0"/>
              </a:defRPr>
            </a:lvl1pPr>
            <a:lvl2pPr marL="729057" indent="-280406">
              <a:defRPr>
                <a:solidFill>
                  <a:schemeClr val="tx1"/>
                </a:solidFill>
                <a:latin typeface="Tahoma" pitchFamily="34" charset="0"/>
              </a:defRPr>
            </a:lvl2pPr>
            <a:lvl3pPr marL="1121626" indent="-224325">
              <a:defRPr>
                <a:solidFill>
                  <a:schemeClr val="tx1"/>
                </a:solidFill>
                <a:latin typeface="Tahoma" pitchFamily="34" charset="0"/>
              </a:defRPr>
            </a:lvl3pPr>
            <a:lvl4pPr marL="1570276" indent="-224325">
              <a:defRPr>
                <a:solidFill>
                  <a:schemeClr val="tx1"/>
                </a:solidFill>
                <a:latin typeface="Tahoma" pitchFamily="34" charset="0"/>
              </a:defRPr>
            </a:lvl4pPr>
            <a:lvl5pPr marL="2018927" indent="-224325">
              <a:defRPr>
                <a:solidFill>
                  <a:schemeClr val="tx1"/>
                </a:solidFill>
                <a:latin typeface="Tahoma" pitchFamily="34" charset="0"/>
              </a:defRPr>
            </a:lvl5pPr>
            <a:lvl6pPr marL="2467577" indent="-224325" eaLnBrk="0" fontAlgn="base" hangingPunct="0">
              <a:spcBef>
                <a:spcPct val="0"/>
              </a:spcBef>
              <a:spcAft>
                <a:spcPct val="0"/>
              </a:spcAft>
              <a:defRPr>
                <a:solidFill>
                  <a:schemeClr val="tx1"/>
                </a:solidFill>
                <a:latin typeface="Tahoma" pitchFamily="34" charset="0"/>
              </a:defRPr>
            </a:lvl6pPr>
            <a:lvl7pPr marL="2916227" indent="-224325" eaLnBrk="0" fontAlgn="base" hangingPunct="0">
              <a:spcBef>
                <a:spcPct val="0"/>
              </a:spcBef>
              <a:spcAft>
                <a:spcPct val="0"/>
              </a:spcAft>
              <a:defRPr>
                <a:solidFill>
                  <a:schemeClr val="tx1"/>
                </a:solidFill>
                <a:latin typeface="Tahoma" pitchFamily="34" charset="0"/>
              </a:defRPr>
            </a:lvl7pPr>
            <a:lvl8pPr marL="3364878" indent="-224325" eaLnBrk="0" fontAlgn="base" hangingPunct="0">
              <a:spcBef>
                <a:spcPct val="0"/>
              </a:spcBef>
              <a:spcAft>
                <a:spcPct val="0"/>
              </a:spcAft>
              <a:defRPr>
                <a:solidFill>
                  <a:schemeClr val="tx1"/>
                </a:solidFill>
                <a:latin typeface="Tahoma" pitchFamily="34" charset="0"/>
              </a:defRPr>
            </a:lvl8pPr>
            <a:lvl9pPr marL="3813528" indent="-224325" eaLnBrk="0" fontAlgn="base" hangingPunct="0">
              <a:spcBef>
                <a:spcPct val="0"/>
              </a:spcBef>
              <a:spcAft>
                <a:spcPct val="0"/>
              </a:spcAft>
              <a:defRPr>
                <a:solidFill>
                  <a:schemeClr val="tx1"/>
                </a:solidFill>
                <a:latin typeface="Tahoma" pitchFamily="34" charset="0"/>
              </a:defRPr>
            </a:lvl9pPr>
          </a:lstStyle>
          <a:p>
            <a:fld id="{2B76A070-00D6-4AD0-9612-AA733EEEEF12}" type="slidenum">
              <a:rPr lang="en-US" altLang="en-US" smtClean="0">
                <a:latin typeface="Arial" pitchFamily="34" charset="0"/>
              </a:rPr>
              <a:pPr/>
              <a:t>23</a:t>
            </a:fld>
            <a:endParaRPr lang="en-US" altLang="en-US" dirty="0" smtClean="0">
              <a:latin typeface="Arial" pitchFamily="34" charset="0"/>
            </a:endParaRPr>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735565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241484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1654678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lvl1pPr>
              <a:defRPr>
                <a:solidFill>
                  <a:srgbClr val="007382"/>
                </a:solidFill>
              </a:defRPr>
            </a:lvl1pPr>
          </a:lstStyle>
          <a:p>
            <a:fld id="{6940F60C-A61F-49DD-9DD0-34FFD1E4035D}" type="slidenum">
              <a:rPr lang="en-US" smtClean="0"/>
              <a:pPr/>
              <a:t>‹#›</a:t>
            </a:fld>
            <a:endParaRPr lang="en-US" dirty="0"/>
          </a:p>
        </p:txBody>
      </p:sp>
      <p:pic>
        <p:nvPicPr>
          <p:cNvPr id="13" name="Picture 12"/>
          <p:cNvPicPr/>
          <p:nvPr userDrawn="1"/>
        </p:nvPicPr>
        <p:blipFill rotWithShape="1">
          <a:blip r:embed="rId2" cstate="print">
            <a:extLst>
              <a:ext uri="{28A0092B-C50C-407E-A947-70E740481C1C}">
                <a14:useLocalDpi xmlns:a14="http://schemas.microsoft.com/office/drawing/2010/main" val="0"/>
              </a:ext>
            </a:extLst>
          </a:blip>
          <a:srcRect b="42008"/>
          <a:stretch/>
        </p:blipFill>
        <p:spPr bwMode="auto">
          <a:xfrm>
            <a:off x="9293" y="0"/>
            <a:ext cx="9134707" cy="5988205"/>
          </a:xfrm>
          <a:prstGeom prst="rect">
            <a:avLst/>
          </a:prstGeom>
          <a:ln>
            <a:noFill/>
          </a:ln>
          <a:extLst>
            <a:ext uri="{53640926-AAD7-44D8-BBD7-CCE9431645EC}">
              <a14:shadowObscured xmlns:a14="http://schemas.microsoft.com/office/drawing/2010/main"/>
            </a:ext>
          </a:extLst>
        </p:spPr>
      </p:pic>
      <p:sp>
        <p:nvSpPr>
          <p:cNvPr id="5" name="Text Placeholder 4"/>
          <p:cNvSpPr>
            <a:spLocks noGrp="1"/>
          </p:cNvSpPr>
          <p:nvPr>
            <p:ph type="body" sz="quarter" idx="13"/>
          </p:nvPr>
        </p:nvSpPr>
        <p:spPr>
          <a:xfrm>
            <a:off x="914400" y="2971800"/>
            <a:ext cx="7315200" cy="1371600"/>
          </a:xfrm>
        </p:spPr>
        <p:txBody>
          <a:bodyPr>
            <a:normAutofit/>
          </a:bodyPr>
          <a:lstStyle>
            <a:lvl1pPr marL="0" indent="0" algn="ctr">
              <a:buNone/>
              <a:defRPr sz="4400">
                <a:latin typeface="Arial Narrow" pitchFamily="34" charset="0"/>
              </a:defRPr>
            </a:lvl1pPr>
          </a:lstStyle>
          <a:p>
            <a:pPr lvl="0"/>
            <a:r>
              <a:rPr lang="en-US" dirty="0" smtClean="0"/>
              <a:t>Click to edit Master text styles</a:t>
            </a:r>
          </a:p>
        </p:txBody>
      </p:sp>
      <p:sp>
        <p:nvSpPr>
          <p:cNvPr id="14" name="TextBox 13"/>
          <p:cNvSpPr txBox="1"/>
          <p:nvPr userDrawn="1"/>
        </p:nvSpPr>
        <p:spPr>
          <a:xfrm>
            <a:off x="190500" y="609600"/>
            <a:ext cx="8763000" cy="707886"/>
          </a:xfrm>
          <a:prstGeom prst="rect">
            <a:avLst/>
          </a:prstGeom>
          <a:noFill/>
        </p:spPr>
        <p:txBody>
          <a:bodyPr wrap="square" rtlCol="0">
            <a:spAutoFit/>
          </a:bodyPr>
          <a:lstStyle/>
          <a:p>
            <a:pPr algn="ctr"/>
            <a:r>
              <a:rPr lang="en-US" sz="4000" b="1" spc="400" dirty="0">
                <a:solidFill>
                  <a:schemeClr val="bg1"/>
                </a:solidFill>
                <a:latin typeface="Arial Narrow" pitchFamily="34" charset="0"/>
              </a:rPr>
              <a:t>ABR</a:t>
            </a:r>
            <a:r>
              <a:rPr lang="en-US" sz="4000" b="1" spc="400" baseline="30000" dirty="0">
                <a:solidFill>
                  <a:schemeClr val="bg1"/>
                </a:solidFill>
                <a:latin typeface="Arial Narrow" pitchFamily="34" charset="0"/>
              </a:rPr>
              <a:t>®</a:t>
            </a:r>
            <a:r>
              <a:rPr lang="en-US" sz="4000" b="1" spc="400" dirty="0">
                <a:solidFill>
                  <a:schemeClr val="bg1"/>
                </a:solidFill>
                <a:latin typeface="Arial Narrow" pitchFamily="34" charset="0"/>
              </a:rPr>
              <a:t> Designation Core Course</a:t>
            </a:r>
          </a:p>
        </p:txBody>
      </p:sp>
    </p:spTree>
    <p:extLst>
      <p:ext uri="{BB962C8B-B14F-4D97-AF65-F5344CB8AC3E}">
        <p14:creationId xmlns:p14="http://schemas.microsoft.com/office/powerpoint/2010/main" val="791881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285691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73470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2342865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55162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963821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810319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2262607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BF374A-79E9-48E3-91AB-48950268493F}" type="datetimeFigureOut">
              <a:rPr lang="en-US" smtClean="0"/>
              <a:t>11/11/2013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75BD580-1632-4CA4-95C9-123027DED31A}" type="slidenum">
              <a:rPr lang="en-US" smtClean="0"/>
              <a:t>‹#›</a:t>
            </a:fld>
            <a:endParaRPr lang="en-US" dirty="0"/>
          </a:p>
        </p:txBody>
      </p:sp>
    </p:spTree>
    <p:extLst>
      <p:ext uri="{BB962C8B-B14F-4D97-AF65-F5344CB8AC3E}">
        <p14:creationId xmlns:p14="http://schemas.microsoft.com/office/powerpoint/2010/main" val="122029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BF374A-79E9-48E3-91AB-48950268493F}" type="datetimeFigureOut">
              <a:rPr lang="en-US" smtClean="0"/>
              <a:t>11/11/2013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BD580-1632-4CA4-95C9-123027DED31A}" type="slidenum">
              <a:rPr lang="en-US" smtClean="0"/>
              <a:t>‹#›</a:t>
            </a:fld>
            <a:endParaRPr lang="en-US" dirty="0"/>
          </a:p>
        </p:txBody>
      </p:sp>
    </p:spTree>
    <p:extLst>
      <p:ext uri="{BB962C8B-B14F-4D97-AF65-F5344CB8AC3E}">
        <p14:creationId xmlns:p14="http://schemas.microsoft.com/office/powerpoint/2010/main" val="842207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940F60C-A61F-49DD-9DD0-34FFD1E4035D}" type="slidenum">
              <a:rPr lang="en-US" smtClean="0"/>
              <a:pPr/>
              <a:t>1</a:t>
            </a:fld>
            <a:endParaRPr lang="en-US" dirty="0"/>
          </a:p>
        </p:txBody>
      </p:sp>
      <p:sp>
        <p:nvSpPr>
          <p:cNvPr id="3" name="Text Placeholder 2"/>
          <p:cNvSpPr>
            <a:spLocks noGrp="1"/>
          </p:cNvSpPr>
          <p:nvPr>
            <p:ph type="body" sz="quarter" idx="13"/>
          </p:nvPr>
        </p:nvSpPr>
        <p:spPr/>
        <p:txBody>
          <a:bodyPr/>
          <a:lstStyle/>
          <a:p>
            <a:endParaRPr lang="en-US" dirty="0"/>
          </a:p>
        </p:txBody>
      </p:sp>
      <p:pic>
        <p:nvPicPr>
          <p:cNvPr id="4" name="Picture 4" descr="fm logo with web s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32465730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The Seller’s side</a:t>
            </a:r>
            <a:endParaRPr lang="en-US" b="1" i="1" dirty="0">
              <a:solidFill>
                <a:schemeClr val="tx2"/>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t>The risks to seller and the seller’s agent:</a:t>
            </a:r>
          </a:p>
          <a:p>
            <a:r>
              <a:rPr lang="en-US" dirty="0" smtClean="0"/>
              <a:t>Unhappy buyers</a:t>
            </a:r>
          </a:p>
          <a:p>
            <a:r>
              <a:rPr lang="en-US" dirty="0" smtClean="0"/>
              <a:t>Multiple offer don’t always result in a higher price.  Some or </a:t>
            </a:r>
            <a:r>
              <a:rPr lang="en-US" dirty="0"/>
              <a:t>a</a:t>
            </a:r>
            <a:r>
              <a:rPr lang="en-US" dirty="0" smtClean="0"/>
              <a:t>ll of the buyers could elect to walk away</a:t>
            </a:r>
          </a:p>
          <a:p>
            <a:r>
              <a:rPr lang="en-US" dirty="0" smtClean="0"/>
              <a:t>“Highest and best” may result in a better offer or result in no offers</a:t>
            </a:r>
          </a:p>
          <a:p>
            <a:r>
              <a:rPr lang="en-US" dirty="0" smtClean="0"/>
              <a:t>Seller inadvertently obligates to more that one contract</a:t>
            </a:r>
          </a:p>
          <a:p>
            <a:endParaRPr lang="en-US" dirty="0"/>
          </a:p>
        </p:txBody>
      </p:sp>
    </p:spTree>
    <p:extLst>
      <p:ext uri="{BB962C8B-B14F-4D97-AF65-F5344CB8AC3E}">
        <p14:creationId xmlns:p14="http://schemas.microsoft.com/office/powerpoint/2010/main" val="393525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tx2"/>
                </a:solidFill>
              </a:rPr>
              <a:t>$1000.00 more than the next highest</a:t>
            </a:r>
            <a:endParaRPr lang="en-US" b="1" i="1" dirty="0">
              <a:solidFill>
                <a:schemeClr val="tx2"/>
              </a:solidFill>
            </a:endParaRPr>
          </a:p>
        </p:txBody>
      </p:sp>
      <p:sp>
        <p:nvSpPr>
          <p:cNvPr id="3" name="Content Placeholder 2"/>
          <p:cNvSpPr>
            <a:spLocks noGrp="1"/>
          </p:cNvSpPr>
          <p:nvPr>
            <p:ph idx="1"/>
          </p:nvPr>
        </p:nvSpPr>
        <p:spPr/>
        <p:txBody>
          <a:bodyPr>
            <a:normAutofit/>
          </a:bodyPr>
          <a:lstStyle/>
          <a:p>
            <a:pPr marL="0" indent="0">
              <a:buNone/>
            </a:pPr>
            <a:r>
              <a:rPr lang="en-US" dirty="0" smtClean="0"/>
              <a:t>Offers that are $1000.00 more that the next highest up to a certain amount.</a:t>
            </a:r>
          </a:p>
          <a:p>
            <a:pPr marL="0" indent="0">
              <a:buNone/>
            </a:pPr>
            <a:r>
              <a:rPr lang="en-US" dirty="0" smtClean="0"/>
              <a:t>Good idea of not?</a:t>
            </a:r>
          </a:p>
          <a:p>
            <a:r>
              <a:rPr lang="en-US" dirty="0" smtClean="0"/>
              <a:t>Buyer may pay less than willing</a:t>
            </a:r>
          </a:p>
          <a:p>
            <a:r>
              <a:rPr lang="en-US" dirty="0" smtClean="0"/>
              <a:t>Buyer may pay more that intended</a:t>
            </a:r>
          </a:p>
          <a:p>
            <a:r>
              <a:rPr lang="en-US" dirty="0" smtClean="0"/>
              <a:t>Two Buyers make the same offer</a:t>
            </a:r>
          </a:p>
          <a:p>
            <a:r>
              <a:rPr lang="en-US" dirty="0" smtClean="0"/>
              <a:t>Dishonest seller</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90585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228600"/>
            <a:ext cx="5486400" cy="1219200"/>
          </a:xfrm>
        </p:spPr>
        <p:txBody>
          <a:bodyPr>
            <a:noAutofit/>
          </a:bodyPr>
          <a:lstStyle/>
          <a:p>
            <a:pPr algn="ctr"/>
            <a:r>
              <a:rPr lang="en-US" sz="3600" i="1" dirty="0" smtClean="0">
                <a:solidFill>
                  <a:schemeClr val="tx2"/>
                </a:solidFill>
              </a:rPr>
              <a:t>Presenting  Multiple Offers</a:t>
            </a:r>
            <a:endParaRPr lang="en-US" sz="3600" i="1" dirty="0">
              <a:solidFill>
                <a:schemeClr val="tx2"/>
              </a:solidFill>
            </a:endParaRPr>
          </a:p>
        </p:txBody>
      </p:sp>
      <p:sp>
        <p:nvSpPr>
          <p:cNvPr id="6" name="Content Placeholder 5"/>
          <p:cNvSpPr>
            <a:spLocks noGrp="1"/>
          </p:cNvSpPr>
          <p:nvPr>
            <p:ph type="body" sz="half" idx="2"/>
          </p:nvPr>
        </p:nvSpPr>
        <p:spPr>
          <a:xfrm>
            <a:off x="1066800" y="2057399"/>
            <a:ext cx="6781800" cy="4330987"/>
          </a:xfrm>
          <a:ln>
            <a:noFill/>
          </a:ln>
        </p:spPr>
        <p:txBody>
          <a:bodyPr>
            <a:noAutofit/>
          </a:bodyPr>
          <a:lstStyle/>
          <a:p>
            <a:pPr lvl="0"/>
            <a:r>
              <a:rPr lang="en-US" sz="2800" dirty="0" smtClean="0"/>
              <a:t>1. Individual </a:t>
            </a:r>
            <a:r>
              <a:rPr lang="en-US" sz="2800" dirty="0"/>
              <a:t>presentation</a:t>
            </a:r>
          </a:p>
          <a:p>
            <a:pPr marL="852488" lvl="1" indent="-395288"/>
            <a:r>
              <a:rPr lang="en-US" sz="2800" dirty="0" smtClean="0"/>
              <a:t>Presented </a:t>
            </a:r>
            <a:r>
              <a:rPr lang="en-US" sz="2800" dirty="0"/>
              <a:t>to the seller and listing agent </a:t>
            </a:r>
            <a:r>
              <a:rPr lang="en-US" sz="2800" dirty="0" smtClean="0"/>
              <a:t>only</a:t>
            </a:r>
          </a:p>
          <a:p>
            <a:pPr marL="452438" lvl="0" indent="-395288"/>
            <a:r>
              <a:rPr lang="en-US" sz="2800" dirty="0" smtClean="0"/>
              <a:t>2. Group </a:t>
            </a:r>
            <a:r>
              <a:rPr lang="en-US" sz="2800" dirty="0"/>
              <a:t>presentation</a:t>
            </a:r>
          </a:p>
          <a:p>
            <a:pPr marL="852488" lvl="1" indent="-395288"/>
            <a:r>
              <a:rPr lang="en-US" sz="2800" dirty="0"/>
              <a:t>All offers are presented at the same time with all representatives </a:t>
            </a:r>
            <a:r>
              <a:rPr lang="en-US" sz="2800" dirty="0" smtClean="0"/>
              <a:t>present</a:t>
            </a:r>
          </a:p>
          <a:p>
            <a:pPr marL="852488" lvl="1" indent="-395288"/>
            <a:endParaRPr lang="en-US" sz="2800" dirty="0" smtClean="0"/>
          </a:p>
          <a:p>
            <a:pPr lvl="1"/>
            <a:r>
              <a:rPr lang="en-US" sz="2800" dirty="0" smtClean="0"/>
              <a:t>Buyers </a:t>
            </a:r>
            <a:r>
              <a:rPr lang="en-US" sz="2800" dirty="0"/>
              <a:t>should be </a:t>
            </a:r>
            <a:r>
              <a:rPr lang="en-US" sz="2800" dirty="0" smtClean="0"/>
              <a:t>notified if others will hear offer details </a:t>
            </a:r>
            <a:endParaRPr lang="en-US" sz="2800" dirty="0"/>
          </a:p>
        </p:txBody>
      </p:sp>
      <p:sp>
        <p:nvSpPr>
          <p:cNvPr id="3" name="Slide Number Placeholder 2"/>
          <p:cNvSpPr>
            <a:spLocks noGrp="1"/>
          </p:cNvSpPr>
          <p:nvPr>
            <p:ph type="sldNum" sz="quarter" idx="12"/>
          </p:nvPr>
        </p:nvSpPr>
        <p:spPr/>
        <p:txBody>
          <a:bodyPr/>
          <a:lstStyle/>
          <a:p>
            <a:fld id="{6940F60C-A61F-49DD-9DD0-34FFD1E4035D}" type="slidenum">
              <a:rPr lang="en-US" smtClean="0"/>
              <a:pPr/>
              <a:t>12</a:t>
            </a:fld>
            <a:endParaRPr lang="en-US" dirty="0"/>
          </a:p>
        </p:txBody>
      </p:sp>
      <p:sp>
        <p:nvSpPr>
          <p:cNvPr id="9" name="TextBox 8"/>
          <p:cNvSpPr txBox="1"/>
          <p:nvPr/>
        </p:nvSpPr>
        <p:spPr>
          <a:xfrm>
            <a:off x="223234" y="6096000"/>
            <a:ext cx="919766" cy="584775"/>
          </a:xfrm>
          <a:prstGeom prst="rect">
            <a:avLst/>
          </a:prstGeom>
          <a:noFill/>
        </p:spPr>
        <p:txBody>
          <a:bodyPr wrap="square" rtlCol="0">
            <a:spAutoFit/>
          </a:bodyPr>
          <a:lstStyle/>
          <a:p>
            <a:pPr algn="ctr"/>
            <a:r>
              <a:rPr lang="en-US" sz="3200" b="1" dirty="0" smtClean="0">
                <a:solidFill>
                  <a:schemeClr val="bg1"/>
                </a:solidFill>
              </a:rPr>
              <a:t>124</a:t>
            </a:r>
            <a:endParaRPr lang="en-US" sz="3200" b="1" dirty="0">
              <a:solidFill>
                <a:schemeClr val="bg1"/>
              </a:solidFill>
            </a:endParaRPr>
          </a:p>
        </p:txBody>
      </p:sp>
    </p:spTree>
    <p:extLst>
      <p:ext uri="{BB962C8B-B14F-4D97-AF65-F5344CB8AC3E}">
        <p14:creationId xmlns:p14="http://schemas.microsoft.com/office/powerpoint/2010/main" val="12416243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3281" name="Group 1"/>
          <p:cNvGraphicFramePr>
            <a:graphicFrameLocks noGrp="1"/>
          </p:cNvGraphicFramePr>
          <p:nvPr>
            <p:extLst>
              <p:ext uri="{D42A27DB-BD31-4B8C-83A1-F6EECF244321}">
                <p14:modId xmlns:p14="http://schemas.microsoft.com/office/powerpoint/2010/main" val="277285411"/>
              </p:ext>
            </p:extLst>
          </p:nvPr>
        </p:nvGraphicFramePr>
        <p:xfrm>
          <a:off x="139700" y="865188"/>
          <a:ext cx="8882063" cy="5668965"/>
        </p:xfrm>
        <a:graphic>
          <a:graphicData uri="http://schemas.openxmlformats.org/drawingml/2006/table">
            <a:tbl>
              <a:tblPr/>
              <a:tblGrid>
                <a:gridCol w="2160588"/>
                <a:gridCol w="1670050"/>
                <a:gridCol w="1833562"/>
                <a:gridCol w="1635125"/>
                <a:gridCol w="1582738"/>
              </a:tblGrid>
              <a:tr h="412750">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$370 Asking Price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Offer</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$375k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$367</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$352k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$354k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a:t>
                      </a:r>
                      <a:r>
                        <a:rPr kumimoji="0" lang="en-US" sz="1800" b="1" i="0" u="none" strike="noStrike" cap="none" normalizeH="0" baseline="29000" dirty="0">
                          <a:ln>
                            <a:noFill/>
                          </a:ln>
                          <a:solidFill>
                            <a:schemeClr val="tx1"/>
                          </a:solidFill>
                          <a:effectLst/>
                          <a:latin typeface="Century Gothic" charset="0"/>
                          <a:ea typeface="ヒラギノ角ゴ ProN W3" charset="0"/>
                          <a:cs typeface="Century Gothic" charset="0"/>
                          <a:sym typeface="Century Gothic" charset="0"/>
                        </a:rPr>
                        <a:t>st</a:t>
                      </a: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 deposit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$7k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a:t>
                      </a:r>
                      <a:r>
                        <a:rPr kumimoji="0" lang="en-US" sz="1800" b="1" i="0" u="none" strike="noStrike" cap="none" normalizeH="0" baseline="29000" dirty="0">
                          <a:ln>
                            <a:noFill/>
                          </a:ln>
                          <a:solidFill>
                            <a:schemeClr val="tx1"/>
                          </a:solidFill>
                          <a:effectLst/>
                          <a:latin typeface="Century Gothic" charset="0"/>
                          <a:ea typeface="ヒラギノ角ゴ ProN W3" charset="0"/>
                          <a:cs typeface="Century Gothic" charset="0"/>
                          <a:sym typeface="Century Gothic" charset="0"/>
                        </a:rPr>
                        <a:t>nd</a:t>
                      </a: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 deposit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$8k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222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Inspect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Hm/Pest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Full</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Full</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095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PQ/PA/Cmt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PQ</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PA</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Mtg 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6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81013">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LTV</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90%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80%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Close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120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90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60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Flex</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8102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Conditions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 closing costs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Home sale contingency</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Hm pend</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endPar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Adjusted Gross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$365k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t>
                      </a:r>
                      <a:r>
                        <a:rPr kumimoji="0" lang="en-US" sz="1400" b="0" i="0" u="none" strike="noStrike" cap="none" normalizeH="0" baseline="0" dirty="0" smtClean="0">
                          <a:ln>
                            <a:noFill/>
                          </a:ln>
                          <a:solidFill>
                            <a:schemeClr val="tx1"/>
                          </a:solidFill>
                          <a:effectLst/>
                          <a:latin typeface="Century Gothic" charset="0"/>
                          <a:ea typeface="ヒラギノ角ゴ ProN W3" charset="0"/>
                          <a:cs typeface="Century Gothic" charset="0"/>
                          <a:sym typeface="Century Gothic" charset="0"/>
                        </a:rPr>
                        <a:t>367k</a:t>
                      </a: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$352k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t>
                      </a:r>
                      <a:r>
                        <a:rPr kumimoji="0" lang="en-US" sz="1400" b="0" i="0" u="none" strike="noStrike" cap="none" normalizeH="0" baseline="0" dirty="0" smtClean="0">
                          <a:ln>
                            <a:noFill/>
                          </a:ln>
                          <a:solidFill>
                            <a:schemeClr val="tx1"/>
                          </a:solidFill>
                          <a:effectLst/>
                          <a:latin typeface="Century Gothic" charset="0"/>
                          <a:ea typeface="ヒラギノ角ゴ ProN W3" charset="0"/>
                          <a:cs typeface="Century Gothic" charset="0"/>
                          <a:sym typeface="Century Gothic" charset="0"/>
                        </a:rPr>
                        <a:t>354k</a:t>
                      </a: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4034" name="Rectangle 199"/>
          <p:cNvSpPr>
            <a:spLocks/>
          </p:cNvSpPr>
          <p:nvPr/>
        </p:nvSpPr>
        <p:spPr bwMode="auto">
          <a:xfrm>
            <a:off x="0" y="0"/>
            <a:ext cx="9144000" cy="533400"/>
          </a:xfrm>
          <a:prstGeom prst="rect">
            <a:avLst/>
          </a:prstGeom>
          <a:solidFill>
            <a:srgbClr val="001F67"/>
          </a:solidFill>
          <a:ln w="25400">
            <a:solidFill>
              <a:schemeClr val="tx1"/>
            </a:solidFill>
            <a:miter lim="800000"/>
            <a:headEnd/>
            <a:tailEnd/>
          </a:ln>
        </p:spPr>
        <p:txBody>
          <a:bodyPr lIns="0" tIns="0" rIns="0" bIns="0"/>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endParaRPr lang="en-US" altLang="en-US" dirty="0"/>
          </a:p>
        </p:txBody>
      </p:sp>
      <p:sp>
        <p:nvSpPr>
          <p:cNvPr id="254035" name="Rectangle 200"/>
          <p:cNvSpPr>
            <a:spLocks/>
          </p:cNvSpPr>
          <p:nvPr/>
        </p:nvSpPr>
        <p:spPr bwMode="auto">
          <a:xfrm>
            <a:off x="228600" y="-36513"/>
            <a:ext cx="86995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spcBef>
                <a:spcPts val="2100"/>
              </a:spcBef>
            </a:pPr>
            <a:r>
              <a:rPr lang="en-US" altLang="en-US" sz="3600" dirty="0" smtClean="0">
                <a:solidFill>
                  <a:srgbClr val="FFFFFF"/>
                </a:solidFill>
                <a:latin typeface="Arial Bold" charset="0"/>
                <a:ea typeface="MS PGothic" pitchFamily="34" charset="-128"/>
                <a:sym typeface="Arial Bold" charset="0"/>
              </a:rPr>
              <a:t>Presenting using the grid method</a:t>
            </a:r>
            <a:endParaRPr lang="en-US" altLang="en-US" sz="3600" dirty="0">
              <a:solidFill>
                <a:srgbClr val="FFFFFF"/>
              </a:solidFill>
              <a:latin typeface="Arial Bold" charset="0"/>
              <a:ea typeface="MS PGothic" pitchFamily="34" charset="-128"/>
              <a:sym typeface="Arial Bold" charset="0"/>
            </a:endParaRPr>
          </a:p>
        </p:txBody>
      </p:sp>
      <p:pic>
        <p:nvPicPr>
          <p:cNvPr id="5" name="Picture 4"/>
          <p:cNvPicPr>
            <a:picLocks noChangeArrowheads="1"/>
          </p:cNvPicPr>
          <p:nvPr/>
        </p:nvPicPr>
        <p:blipFill>
          <a:blip r:embed="rId3"/>
          <a:srcRect/>
          <a:stretch>
            <a:fillRect/>
          </a:stretch>
        </p:blipFill>
        <p:spPr bwMode="auto">
          <a:xfrm>
            <a:off x="7848600" y="1"/>
            <a:ext cx="1295400" cy="558800"/>
          </a:xfrm>
          <a:prstGeom prst="rect">
            <a:avLst/>
          </a:prstGeom>
          <a:noFill/>
          <a:ln>
            <a:noFill/>
          </a:ln>
          <a:effectLst>
            <a:outerShdw blurRad="254000" algn="ctr" rotWithShape="0">
              <a:schemeClr val="bg2">
                <a:alpha val="54999"/>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9188239"/>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solidFill>
                  <a:schemeClr val="tx2"/>
                </a:solidFill>
              </a:rPr>
              <a:t>Counter Offers</a:t>
            </a:r>
            <a:endParaRPr lang="en-US" b="1" i="1" dirty="0">
              <a:solidFill>
                <a:schemeClr val="tx2"/>
              </a:solidFill>
            </a:endParaRPr>
          </a:p>
        </p:txBody>
      </p:sp>
      <p:sp>
        <p:nvSpPr>
          <p:cNvPr id="5" name="Content Placeholder 4"/>
          <p:cNvSpPr>
            <a:spLocks noGrp="1"/>
          </p:cNvSpPr>
          <p:nvPr>
            <p:ph idx="1"/>
          </p:nvPr>
        </p:nvSpPr>
        <p:spPr/>
        <p:txBody>
          <a:bodyPr>
            <a:normAutofit/>
          </a:bodyPr>
          <a:lstStyle/>
          <a:p>
            <a:pPr marL="461963" indent="-461963">
              <a:spcBef>
                <a:spcPts val="600"/>
              </a:spcBef>
              <a:spcAft>
                <a:spcPts val="600"/>
              </a:spcAft>
            </a:pPr>
            <a:r>
              <a:rPr lang="en-US" sz="3600" dirty="0" smtClean="0"/>
              <a:t>Implement the negotiating </a:t>
            </a:r>
            <a:r>
              <a:rPr lang="en-US" sz="3600" dirty="0"/>
              <a:t>strategy </a:t>
            </a:r>
            <a:endParaRPr lang="en-US" sz="3600" dirty="0" smtClean="0"/>
          </a:p>
          <a:p>
            <a:pPr marL="461963" indent="-461963">
              <a:spcBef>
                <a:spcPts val="600"/>
              </a:spcBef>
              <a:spcAft>
                <a:spcPts val="600"/>
              </a:spcAft>
            </a:pPr>
            <a:r>
              <a:rPr lang="en-US" sz="3600" dirty="0"/>
              <a:t>R</a:t>
            </a:r>
            <a:r>
              <a:rPr lang="en-US" sz="3600" dirty="0" smtClean="0"/>
              <a:t>eassess objectives</a:t>
            </a:r>
          </a:p>
          <a:p>
            <a:pPr marL="461963" indent="-461963">
              <a:spcBef>
                <a:spcPts val="600"/>
              </a:spcBef>
              <a:spcAft>
                <a:spcPts val="600"/>
              </a:spcAft>
            </a:pPr>
            <a:r>
              <a:rPr lang="en-US" sz="3600" dirty="0"/>
              <a:t>Identify points of agreement and differences </a:t>
            </a:r>
            <a:endParaRPr lang="en-US" sz="3600" dirty="0" smtClean="0"/>
          </a:p>
          <a:p>
            <a:pPr marL="461963" indent="-461963">
              <a:spcBef>
                <a:spcPts val="600"/>
              </a:spcBef>
              <a:spcAft>
                <a:spcPts val="600"/>
              </a:spcAft>
            </a:pPr>
            <a:r>
              <a:rPr lang="en-US" sz="3600" dirty="0"/>
              <a:t>Prolonged, incremental </a:t>
            </a:r>
            <a:r>
              <a:rPr lang="en-US" sz="3600" dirty="0" smtClean="0"/>
              <a:t>negotiating is risky—seller may take another offer or buyer may walk</a:t>
            </a:r>
          </a:p>
        </p:txBody>
      </p:sp>
      <p:sp>
        <p:nvSpPr>
          <p:cNvPr id="3" name="Slide Number Placeholder 2"/>
          <p:cNvSpPr>
            <a:spLocks noGrp="1"/>
          </p:cNvSpPr>
          <p:nvPr>
            <p:ph type="sldNum" sz="quarter" idx="12"/>
          </p:nvPr>
        </p:nvSpPr>
        <p:spPr/>
        <p:txBody>
          <a:bodyPr/>
          <a:lstStyle/>
          <a:p>
            <a:fld id="{6940F60C-A61F-49DD-9DD0-34FFD1E4035D}" type="slidenum">
              <a:rPr lang="en-US" smtClean="0"/>
              <a:pPr/>
              <a:t>14</a:t>
            </a:fld>
            <a:endParaRPr lang="en-US" dirty="0"/>
          </a:p>
        </p:txBody>
      </p:sp>
      <p:sp>
        <p:nvSpPr>
          <p:cNvPr id="6" name="TextBox 5"/>
          <p:cNvSpPr txBox="1"/>
          <p:nvPr/>
        </p:nvSpPr>
        <p:spPr>
          <a:xfrm>
            <a:off x="223234" y="6096000"/>
            <a:ext cx="919766" cy="584775"/>
          </a:xfrm>
          <a:prstGeom prst="rect">
            <a:avLst/>
          </a:prstGeom>
          <a:noFill/>
        </p:spPr>
        <p:txBody>
          <a:bodyPr wrap="square" rtlCol="0">
            <a:spAutoFit/>
          </a:bodyPr>
          <a:lstStyle/>
          <a:p>
            <a:pPr algn="ctr"/>
            <a:r>
              <a:rPr lang="en-US" sz="3200" b="1" dirty="0" smtClean="0">
                <a:solidFill>
                  <a:schemeClr val="bg1"/>
                </a:solidFill>
              </a:rPr>
              <a:t>100</a:t>
            </a:r>
            <a:endParaRPr lang="en-US" sz="3200" b="1" dirty="0">
              <a:solidFill>
                <a:schemeClr val="bg1"/>
              </a:solidFill>
            </a:endParaRPr>
          </a:p>
        </p:txBody>
      </p:sp>
    </p:spTree>
    <p:extLst>
      <p:ext uri="{BB962C8B-B14F-4D97-AF65-F5344CB8AC3E}">
        <p14:creationId xmlns:p14="http://schemas.microsoft.com/office/powerpoint/2010/main" val="3820611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53281" name="Group 1"/>
          <p:cNvGraphicFramePr>
            <a:graphicFrameLocks noGrp="1"/>
          </p:cNvGraphicFramePr>
          <p:nvPr>
            <p:extLst>
              <p:ext uri="{D42A27DB-BD31-4B8C-83A1-F6EECF244321}">
                <p14:modId xmlns:p14="http://schemas.microsoft.com/office/powerpoint/2010/main" val="2982459807"/>
              </p:ext>
            </p:extLst>
          </p:nvPr>
        </p:nvGraphicFramePr>
        <p:xfrm>
          <a:off x="139700" y="865188"/>
          <a:ext cx="8882063" cy="5668965"/>
        </p:xfrm>
        <a:graphic>
          <a:graphicData uri="http://schemas.openxmlformats.org/drawingml/2006/table">
            <a:tbl>
              <a:tblPr/>
              <a:tblGrid>
                <a:gridCol w="2160588"/>
                <a:gridCol w="1670050"/>
                <a:gridCol w="1833562"/>
                <a:gridCol w="1635125"/>
                <a:gridCol w="1582738"/>
              </a:tblGrid>
              <a:tr h="412750">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$370 Asking Price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Offer</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$375k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$367</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$352k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$354k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12750">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a:t>
                      </a:r>
                      <a:r>
                        <a:rPr kumimoji="0" lang="en-US" sz="1800" b="1" i="0" u="none" strike="noStrike" cap="none" normalizeH="0" baseline="29000" dirty="0">
                          <a:ln>
                            <a:noFill/>
                          </a:ln>
                          <a:solidFill>
                            <a:schemeClr val="tx1"/>
                          </a:solidFill>
                          <a:effectLst/>
                          <a:latin typeface="Century Gothic" charset="0"/>
                          <a:ea typeface="ヒラギノ角ゴ ProN W3" charset="0"/>
                          <a:cs typeface="Century Gothic" charset="0"/>
                          <a:sym typeface="Century Gothic" charset="0"/>
                        </a:rPr>
                        <a:t>st</a:t>
                      </a: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 deposit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$7k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3338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a:t>
                      </a:r>
                      <a:r>
                        <a:rPr kumimoji="0" lang="en-US" sz="1800" b="1" i="0" u="none" strike="noStrike" cap="none" normalizeH="0" baseline="29000" dirty="0">
                          <a:ln>
                            <a:noFill/>
                          </a:ln>
                          <a:solidFill>
                            <a:schemeClr val="tx1"/>
                          </a:solidFill>
                          <a:effectLst/>
                          <a:latin typeface="Century Gothic" charset="0"/>
                          <a:ea typeface="ヒラギノ角ゴ ProN W3" charset="0"/>
                          <a:cs typeface="Century Gothic" charset="0"/>
                          <a:sym typeface="Century Gothic" charset="0"/>
                        </a:rPr>
                        <a:t>nd</a:t>
                      </a: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 deposit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$8k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222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Inspect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Hm/Pest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Full</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Full</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095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PQ/PA/Cmt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PQ</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PA</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7148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Mtg Cmt</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6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4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2 weeks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81013">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LTV</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90%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80%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50%</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7943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Close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120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90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60 days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Flex</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8102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Conditions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$10k closing costs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Home sale contingency</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Hm pend</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none</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511175">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endPar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90538">
                <a:tc>
                  <a:txBody>
                    <a:bodyPr/>
                    <a:lstStyle/>
                    <a:p>
                      <a:pPr marL="39688" marR="0" lvl="0" indent="0" algn="l" defTabSz="914400" rtl="0" eaLnBrk="1" fontAlgn="base" latinLnBrk="0" hangingPunct="1">
                        <a:lnSpc>
                          <a:spcPct val="100000"/>
                        </a:lnSpc>
                        <a:spcBef>
                          <a:spcPct val="0"/>
                        </a:spcBef>
                        <a:spcAft>
                          <a:spcPct val="0"/>
                        </a:spcAft>
                        <a:buClrTx/>
                        <a:buSzPct val="171000"/>
                        <a:buFont typeface="Gill Sans" charset="0"/>
                        <a:buNone/>
                        <a:tabLst/>
                      </a:pPr>
                      <a:r>
                        <a:rPr kumimoji="0" lang="en-US" sz="1800" b="1"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Adjusted Gross</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$365k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t>
                      </a:r>
                      <a:r>
                        <a:rPr kumimoji="0" lang="en-US" sz="1400" b="0" i="0" u="none" strike="noStrike" cap="none" normalizeH="0" baseline="0" dirty="0" smtClean="0">
                          <a:ln>
                            <a:noFill/>
                          </a:ln>
                          <a:solidFill>
                            <a:schemeClr val="tx1"/>
                          </a:solidFill>
                          <a:effectLst/>
                          <a:latin typeface="Century Gothic" charset="0"/>
                          <a:ea typeface="ヒラギノ角ゴ ProN W3" charset="0"/>
                          <a:cs typeface="Century Gothic" charset="0"/>
                          <a:sym typeface="Century Gothic" charset="0"/>
                        </a:rPr>
                        <a:t>367k</a:t>
                      </a: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$352k</a:t>
                      </a: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ctr" defTabSz="914400" rtl="0" eaLnBrk="1" fontAlgn="base" latinLnBrk="0" hangingPunct="1">
                        <a:lnSpc>
                          <a:spcPct val="100000"/>
                        </a:lnSpc>
                        <a:spcBef>
                          <a:spcPct val="0"/>
                        </a:spcBef>
                        <a:spcAft>
                          <a:spcPct val="0"/>
                        </a:spcAft>
                        <a:buClrTx/>
                        <a:buSzPct val="171000"/>
                        <a:buFont typeface="Gill Sans" charset="0"/>
                        <a:buNone/>
                        <a:tabLst/>
                      </a:pPr>
                      <a:r>
                        <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rPr>
                        <a:t>$</a:t>
                      </a:r>
                      <a:r>
                        <a:rPr kumimoji="0" lang="en-US" sz="1400" b="0" i="0" u="none" strike="noStrike" cap="none" normalizeH="0" baseline="0" dirty="0" smtClean="0">
                          <a:ln>
                            <a:noFill/>
                          </a:ln>
                          <a:solidFill>
                            <a:schemeClr val="tx1"/>
                          </a:solidFill>
                          <a:effectLst/>
                          <a:latin typeface="Century Gothic" charset="0"/>
                          <a:ea typeface="ヒラギノ角ゴ ProN W3" charset="0"/>
                          <a:cs typeface="Century Gothic" charset="0"/>
                          <a:sym typeface="Century Gothic" charset="0"/>
                        </a:rPr>
                        <a:t>354k</a:t>
                      </a:r>
                      <a:endParaRPr kumimoji="0" lang="en-US" sz="1400" b="0" i="0" u="none" strike="noStrike" cap="none" normalizeH="0" baseline="0" dirty="0">
                        <a:ln>
                          <a:noFill/>
                        </a:ln>
                        <a:solidFill>
                          <a:schemeClr val="tx1"/>
                        </a:solidFill>
                        <a:effectLst/>
                        <a:latin typeface="Century Gothic" charset="0"/>
                        <a:ea typeface="ヒラギノ角ゴ ProN W3" charset="0"/>
                        <a:cs typeface="Century Gothic" charset="0"/>
                        <a:sym typeface="Century Gothic" charset="0"/>
                      </a:endParaRPr>
                    </a:p>
                  </a:txBody>
                  <a:tcPr marL="38100" marR="38100" marT="38100" marB="381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4034" name="Rectangle 199"/>
          <p:cNvSpPr>
            <a:spLocks/>
          </p:cNvSpPr>
          <p:nvPr/>
        </p:nvSpPr>
        <p:spPr bwMode="auto">
          <a:xfrm>
            <a:off x="0" y="0"/>
            <a:ext cx="9144000" cy="533400"/>
          </a:xfrm>
          <a:prstGeom prst="rect">
            <a:avLst/>
          </a:prstGeom>
          <a:solidFill>
            <a:srgbClr val="001F67"/>
          </a:solidFill>
          <a:ln w="25400">
            <a:solidFill>
              <a:schemeClr val="tx1"/>
            </a:solidFill>
            <a:miter lim="800000"/>
            <a:headEnd/>
            <a:tailEnd/>
          </a:ln>
        </p:spPr>
        <p:txBody>
          <a:bodyPr lIns="0" tIns="0" rIns="0" bIns="0"/>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endParaRPr lang="en-US" altLang="en-US" dirty="0"/>
          </a:p>
        </p:txBody>
      </p:sp>
      <p:sp>
        <p:nvSpPr>
          <p:cNvPr id="254035" name="Rectangle 200"/>
          <p:cNvSpPr>
            <a:spLocks/>
          </p:cNvSpPr>
          <p:nvPr/>
        </p:nvSpPr>
        <p:spPr bwMode="auto">
          <a:xfrm>
            <a:off x="228600" y="-36513"/>
            <a:ext cx="8699500"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spcBef>
                <a:spcPts val="2100"/>
              </a:spcBef>
            </a:pPr>
            <a:r>
              <a:rPr lang="en-US" altLang="en-US" sz="3600" dirty="0">
                <a:solidFill>
                  <a:srgbClr val="FFFFFF"/>
                </a:solidFill>
                <a:latin typeface="Arial Bold" charset="0"/>
                <a:ea typeface="MS PGothic" pitchFamily="34" charset="-128"/>
                <a:sym typeface="Arial Bold" charset="0"/>
              </a:rPr>
              <a:t>Which offer would you </a:t>
            </a:r>
            <a:r>
              <a:rPr lang="ja-JP" altLang="en-US" sz="3600">
                <a:solidFill>
                  <a:srgbClr val="FFFFFF"/>
                </a:solidFill>
                <a:latin typeface="Arial" pitchFamily="34" charset="0"/>
                <a:ea typeface="MS PGothic" pitchFamily="34" charset="-128"/>
                <a:sym typeface="Arial Bold" charset="0"/>
              </a:rPr>
              <a:t>‘</a:t>
            </a:r>
            <a:r>
              <a:rPr lang="en-US" altLang="ja-JP" sz="3600" dirty="0">
                <a:solidFill>
                  <a:srgbClr val="FFFFFF"/>
                </a:solidFill>
                <a:latin typeface="Arial Bold" charset="0"/>
                <a:ea typeface="MS PGothic" pitchFamily="34" charset="-128"/>
                <a:sym typeface="Arial Bold" charset="0"/>
              </a:rPr>
              <a:t>counter</a:t>
            </a:r>
            <a:r>
              <a:rPr lang="ja-JP" altLang="en-US" sz="3600">
                <a:solidFill>
                  <a:srgbClr val="FFFFFF"/>
                </a:solidFill>
                <a:latin typeface="Arial" pitchFamily="34" charset="0"/>
                <a:ea typeface="MS PGothic" pitchFamily="34" charset="-128"/>
                <a:sym typeface="Arial Bold" charset="0"/>
              </a:rPr>
              <a:t>’</a:t>
            </a:r>
            <a:r>
              <a:rPr lang="en-US" altLang="ja-JP" sz="3600" dirty="0">
                <a:solidFill>
                  <a:srgbClr val="FFFFFF"/>
                </a:solidFill>
                <a:latin typeface="Arial Bold" charset="0"/>
                <a:ea typeface="MS PGothic" pitchFamily="34" charset="-128"/>
                <a:sym typeface="Arial Bold" charset="0"/>
              </a:rPr>
              <a:t>?</a:t>
            </a:r>
            <a:endParaRPr lang="en-US" altLang="en-US" sz="3600" dirty="0">
              <a:solidFill>
                <a:srgbClr val="FFFFFF"/>
              </a:solidFill>
              <a:latin typeface="Arial Bold" charset="0"/>
              <a:ea typeface="MS PGothic" pitchFamily="34" charset="-128"/>
              <a:sym typeface="Arial Bold" charset="0"/>
            </a:endParaRPr>
          </a:p>
        </p:txBody>
      </p:sp>
      <p:pic>
        <p:nvPicPr>
          <p:cNvPr id="5" name="Picture 4"/>
          <p:cNvPicPr>
            <a:picLocks noChangeArrowheads="1"/>
          </p:cNvPicPr>
          <p:nvPr/>
        </p:nvPicPr>
        <p:blipFill>
          <a:blip r:embed="rId3"/>
          <a:srcRect/>
          <a:stretch>
            <a:fillRect/>
          </a:stretch>
        </p:blipFill>
        <p:spPr bwMode="auto">
          <a:xfrm>
            <a:off x="7848600" y="1"/>
            <a:ext cx="1295400" cy="558800"/>
          </a:xfrm>
          <a:prstGeom prst="rect">
            <a:avLst/>
          </a:prstGeom>
          <a:noFill/>
          <a:ln>
            <a:noFill/>
          </a:ln>
          <a:effectLst>
            <a:outerShdw blurRad="254000" algn="ctr" rotWithShape="0">
              <a:schemeClr val="bg2">
                <a:alpha val="54999"/>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63594041"/>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1"/>
          <p:cNvSpPr>
            <a:spLocks noGrp="1" noChangeArrowheads="1"/>
          </p:cNvSpPr>
          <p:nvPr>
            <p:ph idx="1"/>
          </p:nvPr>
        </p:nvSpPr>
        <p:spPr>
          <a:xfrm>
            <a:off x="355600" y="762000"/>
            <a:ext cx="4711700" cy="5880100"/>
          </a:xfrm>
        </p:spPr>
        <p:txBody>
          <a:bodyPr/>
          <a:lstStyle/>
          <a:p>
            <a:pPr marL="382588" indent="-342900" eaLnBrk="1" hangingPunct="1">
              <a:spcBef>
                <a:spcPct val="0"/>
              </a:spcBef>
              <a:buFont typeface="Gill Sans" charset="0"/>
              <a:buNone/>
              <a:defRPr/>
            </a:pPr>
            <a:r>
              <a:rPr lang="en-US" sz="2700" b="1" dirty="0" smtClean="0">
                <a:latin typeface="Century Gothic" charset="0"/>
                <a:cs typeface="Century Gothic" charset="0"/>
                <a:sym typeface="Century Gothic" charset="0"/>
              </a:rPr>
              <a:t>List Price @ $150,000</a:t>
            </a:r>
            <a:endParaRPr lang="en-US" sz="2700" b="1"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1st Counter @ $145k</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Buyer counters @ $x</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2nd Counter @ $140k</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Buyer counters @ $x</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3rd Counter @ $135k</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Buyer Counters @ $x</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dirty="0" smtClean="0">
                <a:latin typeface="Century Gothic" charset="0"/>
                <a:cs typeface="Century Gothic" charset="0"/>
                <a:sym typeface="Century Gothic" charset="0"/>
              </a:rPr>
              <a:t>No seller counter</a:t>
            </a:r>
            <a:endParaRPr lang="en-US" sz="2700" dirty="0" smtClean="0">
              <a:latin typeface="Century Gothic" charset="0"/>
              <a:ea typeface="ヒラギノ明朝 ProN W3" charset="0"/>
              <a:cs typeface="ヒラギノ明朝 ProN W3" charset="0"/>
              <a:sym typeface="Century Gothic" charset="0"/>
            </a:endParaRPr>
          </a:p>
          <a:p>
            <a:pPr marL="382588" indent="-342900" eaLnBrk="1" hangingPunct="1">
              <a:spcBef>
                <a:spcPts val="1875"/>
              </a:spcBef>
              <a:buClr>
                <a:srgbClr val="00007D"/>
              </a:buClr>
              <a:buSzPct val="75000"/>
              <a:buFont typeface="Wingdings" charset="0"/>
              <a:buChar char="n"/>
              <a:defRPr/>
            </a:pPr>
            <a:r>
              <a:rPr lang="en-US" sz="2700" b="1" dirty="0" smtClean="0">
                <a:latin typeface="Century Gothic" charset="0"/>
                <a:cs typeface="Century Gothic" charset="0"/>
                <a:sym typeface="Century Gothic" charset="0"/>
              </a:rPr>
              <a:t>Buyer waits for ? $$$</a:t>
            </a:r>
            <a:endParaRPr lang="en-US" sz="2700" b="1" dirty="0" smtClean="0">
              <a:latin typeface="Century Gothic" charset="0"/>
              <a:ea typeface="ヒラギノ明朝 ProN W3" charset="0"/>
              <a:cs typeface="ヒラギノ明朝 ProN W3" charset="0"/>
              <a:sym typeface="Century Gothic" charset="0"/>
            </a:endParaRPr>
          </a:p>
        </p:txBody>
      </p:sp>
      <p:sp>
        <p:nvSpPr>
          <p:cNvPr id="361474" name="Rectangle 2"/>
          <p:cNvSpPr>
            <a:spLocks/>
          </p:cNvSpPr>
          <p:nvPr/>
        </p:nvSpPr>
        <p:spPr bwMode="auto">
          <a:xfrm>
            <a:off x="0" y="12700"/>
            <a:ext cx="9131300" cy="558800"/>
          </a:xfrm>
          <a:prstGeom prst="rect">
            <a:avLst/>
          </a:prstGeom>
          <a:solidFill>
            <a:schemeClr val="accent1"/>
          </a:solidFill>
          <a:ln w="25400">
            <a:solidFill>
              <a:srgbClr val="FCBD00"/>
            </a:solidFill>
            <a:miter lim="800000"/>
            <a:headEnd/>
            <a:tailEnd/>
          </a:ln>
          <a:effectLst>
            <a:outerShdw blurRad="254000" algn="ctr" rotWithShape="0">
              <a:schemeClr val="bg2">
                <a:alpha val="54999"/>
              </a:schemeClr>
            </a:outerShdw>
          </a:effectLst>
        </p:spPr>
        <p:txBody>
          <a:bodyPr lIns="0" tIns="0" rIns="0" bIns="0"/>
          <a:lstStyle/>
          <a:p>
            <a:pPr>
              <a:defRPr/>
            </a:pPr>
            <a:endParaRPr lang="en-US" dirty="0">
              <a:ea typeface="ヒラギノ角ゴ ProN W3" charset="0"/>
            </a:endParaRPr>
          </a:p>
        </p:txBody>
      </p:sp>
      <p:sp>
        <p:nvSpPr>
          <p:cNvPr id="260100" name="Rectangle 3"/>
          <p:cNvSpPr>
            <a:spLocks/>
          </p:cNvSpPr>
          <p:nvPr/>
        </p:nvSpPr>
        <p:spPr bwMode="auto">
          <a:xfrm>
            <a:off x="3048000" y="50800"/>
            <a:ext cx="59436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algn="r" eaLnBrk="1" hangingPunct="1"/>
            <a:r>
              <a:rPr lang="en-US" altLang="en-US" b="1" dirty="0">
                <a:solidFill>
                  <a:srgbClr val="FFFFFF"/>
                </a:solidFill>
                <a:ea typeface="MS PGothic" pitchFamily="34" charset="-128"/>
              </a:rPr>
              <a:t>Counter Offer Signal Pattern</a:t>
            </a:r>
          </a:p>
        </p:txBody>
      </p:sp>
      <p:sp>
        <p:nvSpPr>
          <p:cNvPr id="273413" name="Rectangle 4"/>
          <p:cNvSpPr>
            <a:spLocks/>
          </p:cNvSpPr>
          <p:nvPr/>
        </p:nvSpPr>
        <p:spPr bwMode="auto">
          <a:xfrm>
            <a:off x="4787900" y="3429000"/>
            <a:ext cx="42037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r>
              <a:rPr lang="en-US" altLang="en-US" sz="4000" b="1" dirty="0">
                <a:solidFill>
                  <a:schemeClr val="tx1"/>
                </a:solidFill>
                <a:latin typeface="Bank Gothic" charset="0"/>
                <a:ea typeface="MS PGothic" pitchFamily="34" charset="-128"/>
                <a:sym typeface="Bank Gothic" charset="0"/>
              </a:rPr>
              <a:t>Equal Reductions create deadlock</a:t>
            </a:r>
          </a:p>
        </p:txBody>
      </p:sp>
      <p:sp>
        <p:nvSpPr>
          <p:cNvPr id="361477" name="AutoShape 5"/>
          <p:cNvSpPr>
            <a:spLocks/>
          </p:cNvSpPr>
          <p:nvPr/>
        </p:nvSpPr>
        <p:spPr bwMode="auto">
          <a:xfrm>
            <a:off x="5219700" y="2362200"/>
            <a:ext cx="3340100" cy="800100"/>
          </a:xfrm>
          <a:prstGeom prst="roundRect">
            <a:avLst>
              <a:gd name="adj" fmla="val 23806"/>
            </a:avLst>
          </a:prstGeom>
          <a:gradFill rotWithShape="0">
            <a:gsLst>
              <a:gs pos="0">
                <a:srgbClr val="FFFFFF"/>
              </a:gs>
              <a:gs pos="100000">
                <a:srgbClr val="2124B8"/>
              </a:gs>
            </a:gsLst>
            <a:lin ang="5040000" scaled="1"/>
          </a:gradFill>
          <a:ln w="25400" cap="flat">
            <a:solidFill>
              <a:schemeClr val="tx1"/>
            </a:solidFill>
            <a:prstDash val="solid"/>
            <a:miter lim="800000"/>
            <a:headEnd type="none" w="med" len="med"/>
            <a:tailEnd type="none" w="med" len="med"/>
          </a:ln>
          <a:effectLst>
            <a:outerShdw blurRad="63500" dist="38099" dir="2700000" algn="ctr" rotWithShape="0">
              <a:schemeClr val="bg2">
                <a:alpha val="75000"/>
              </a:schemeClr>
            </a:outerShdw>
          </a:effectLst>
        </p:spPr>
        <p:txBody>
          <a:bodyPr lIns="0" tIns="0" rIns="0" bIns="0"/>
          <a:lstStyle/>
          <a:p>
            <a:pPr>
              <a:defRPr/>
            </a:pPr>
            <a:endParaRPr lang="en-US" dirty="0">
              <a:ea typeface="ヒラギノ角ゴ ProN W3" charset="0"/>
            </a:endParaRPr>
          </a:p>
        </p:txBody>
      </p:sp>
      <p:pic>
        <p:nvPicPr>
          <p:cNvPr id="7" name="Picture 4"/>
          <p:cNvPicPr>
            <a:picLocks noChangeArrowheads="1"/>
          </p:cNvPicPr>
          <p:nvPr/>
        </p:nvPicPr>
        <p:blipFill>
          <a:blip r:embed="rId3"/>
          <a:srcRect/>
          <a:stretch>
            <a:fillRect/>
          </a:stretch>
        </p:blipFill>
        <p:spPr bwMode="auto">
          <a:xfrm>
            <a:off x="0" y="0"/>
            <a:ext cx="1614055" cy="654627"/>
          </a:xfrm>
          <a:prstGeom prst="rect">
            <a:avLst/>
          </a:prstGeom>
          <a:noFill/>
          <a:ln>
            <a:noFill/>
          </a:ln>
          <a:effectLst>
            <a:outerShdw blurRad="254000" algn="ctr" rotWithShape="0">
              <a:schemeClr val="bg2">
                <a:alpha val="54999"/>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84030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3413"/>
                                        </p:tgtEl>
                                        <p:attrNameLst>
                                          <p:attrName>style.visibility</p:attrName>
                                        </p:attrNameLst>
                                      </p:cBhvr>
                                      <p:to>
                                        <p:strVal val="visible"/>
                                      </p:to>
                                    </p:set>
                                    <p:anim calcmode="lin" valueType="num">
                                      <p:cBhvr additive="base">
                                        <p:cTn id="7" dur="500" fill="hold"/>
                                        <p:tgtEl>
                                          <p:spTgt spid="273413"/>
                                        </p:tgtEl>
                                        <p:attrNameLst>
                                          <p:attrName>ppt_x</p:attrName>
                                        </p:attrNameLst>
                                      </p:cBhvr>
                                      <p:tavLst>
                                        <p:tav tm="0">
                                          <p:val>
                                            <p:strVal val="#ppt_x"/>
                                          </p:val>
                                        </p:tav>
                                        <p:tav tm="100000">
                                          <p:val>
                                            <p:strVal val="#ppt_x"/>
                                          </p:val>
                                        </p:tav>
                                      </p:tavLst>
                                    </p:anim>
                                    <p:anim calcmode="lin" valueType="num">
                                      <p:cBhvr additive="base">
                                        <p:cTn id="8" dur="500" fill="hold"/>
                                        <p:tgtEl>
                                          <p:spTgt spid="27341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61477"/>
                                        </p:tgtEl>
                                        <p:attrNameLst>
                                          <p:attrName>style.visibility</p:attrName>
                                        </p:attrNameLst>
                                      </p:cBhvr>
                                      <p:to>
                                        <p:strVal val="visible"/>
                                      </p:to>
                                    </p:set>
                                    <p:anim calcmode="lin" valueType="num">
                                      <p:cBhvr additive="base">
                                        <p:cTn id="13" dur="500" fill="hold"/>
                                        <p:tgtEl>
                                          <p:spTgt spid="361477"/>
                                        </p:tgtEl>
                                        <p:attrNameLst>
                                          <p:attrName>ppt_x</p:attrName>
                                        </p:attrNameLst>
                                      </p:cBhvr>
                                      <p:tavLst>
                                        <p:tav tm="0">
                                          <p:val>
                                            <p:strVal val="#ppt_x"/>
                                          </p:val>
                                        </p:tav>
                                        <p:tav tm="100000">
                                          <p:val>
                                            <p:strVal val="#ppt_x"/>
                                          </p:val>
                                        </p:tav>
                                      </p:tavLst>
                                    </p:anim>
                                    <p:anim calcmode="lin" valueType="num">
                                      <p:cBhvr additive="base">
                                        <p:cTn id="14" dur="500" fill="hold"/>
                                        <p:tgtEl>
                                          <p:spTgt spid="3614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3" grpId="0"/>
      <p:bldP spid="36147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1"/>
          <p:cNvSpPr>
            <a:spLocks/>
          </p:cNvSpPr>
          <p:nvPr/>
        </p:nvSpPr>
        <p:spPr bwMode="auto">
          <a:xfrm>
            <a:off x="152400" y="4743450"/>
            <a:ext cx="3937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eaLnBrk="1" hangingPunct="1"/>
            <a:r>
              <a:rPr lang="en-US" altLang="en-US" sz="3600" b="1" dirty="0">
                <a:solidFill>
                  <a:schemeClr val="tx1"/>
                </a:solidFill>
                <a:latin typeface="Bank Gothic" charset="0"/>
                <a:ea typeface="MS PGothic" pitchFamily="34" charset="-128"/>
                <a:sym typeface="Bank Gothic" charset="0"/>
              </a:rPr>
              <a:t>Reducing Counters Yields Closure</a:t>
            </a:r>
          </a:p>
        </p:txBody>
      </p:sp>
      <p:grpSp>
        <p:nvGrpSpPr>
          <p:cNvPr id="274435" name="Group 6"/>
          <p:cNvGrpSpPr>
            <a:grpSpLocks/>
          </p:cNvGrpSpPr>
          <p:nvPr/>
        </p:nvGrpSpPr>
        <p:grpSpPr bwMode="auto">
          <a:xfrm rot="5400000">
            <a:off x="746125" y="1090613"/>
            <a:ext cx="3087687" cy="3240088"/>
            <a:chOff x="0" y="0"/>
            <a:chExt cx="1944" cy="2040"/>
          </a:xfrm>
        </p:grpSpPr>
        <p:sp>
          <p:nvSpPr>
            <p:cNvPr id="2" name="Freeform 2"/>
            <p:cNvSpPr>
              <a:spLocks/>
            </p:cNvSpPr>
            <p:nvPr/>
          </p:nvSpPr>
          <p:spPr bwMode="auto">
            <a:xfrm>
              <a:off x="756" y="-7"/>
              <a:ext cx="443" cy="452"/>
            </a:xfrm>
            <a:custGeom>
              <a:avLst/>
              <a:gdLst>
                <a:gd name="T0" fmla="*/ 218 w 21600"/>
                <a:gd name="T1" fmla="*/ 0 h 21600"/>
                <a:gd name="T2" fmla="*/ 436 w 21600"/>
                <a:gd name="T3" fmla="*/ 452 h 21600"/>
                <a:gd name="T4" fmla="*/ 0 w 21600"/>
                <a:gd name="T5" fmla="*/ 452 h 21600"/>
                <a:gd name="T6" fmla="*/ 218 w 21600"/>
                <a:gd name="T7" fmla="*/ 0 h 21600"/>
                <a:gd name="T8" fmla="*/ 218 w 21600"/>
                <a:gd name="T9" fmla="*/ 0 h 216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00" h="21600">
                  <a:moveTo>
                    <a:pt x="10800" y="0"/>
                  </a:moveTo>
                  <a:lnTo>
                    <a:pt x="21600" y="21600"/>
                  </a:lnTo>
                  <a:lnTo>
                    <a:pt x="0" y="21600"/>
                  </a:lnTo>
                  <a:lnTo>
                    <a:pt x="10800" y="0"/>
                  </a:lnTo>
                  <a:close/>
                  <a:moveTo>
                    <a:pt x="10800" y="0"/>
                  </a:moveTo>
                </a:path>
              </a:pathLst>
            </a:custGeom>
            <a:gradFill rotWithShape="0">
              <a:gsLst>
                <a:gs pos="0">
                  <a:srgbClr val="FFFFFF"/>
                </a:gs>
                <a:gs pos="100000">
                  <a:srgbClr val="56231A"/>
                </a:gs>
              </a:gsLst>
              <a:lin ang="0" scaled="1"/>
            </a:gradFill>
            <a:ln w="25400" cap="flat">
              <a:solidFill>
                <a:schemeClr val="tx1"/>
              </a:solidFill>
              <a:prstDash val="solid"/>
              <a:miter lim="800000"/>
              <a:headEnd type="none" w="med" len="med"/>
              <a:tailEnd type="none" w="med" len="med"/>
            </a:ln>
            <a:effectLst>
              <a:outerShdw blurRad="114300" dist="88899" dir="5400000" algn="ctr" rotWithShape="0">
                <a:schemeClr val="bg2">
                  <a:alpha val="50000"/>
                </a:schemeClr>
              </a:outerShdw>
            </a:effectLst>
          </p:spPr>
          <p:txBody>
            <a:bodyPr lIns="0" tIns="0" rIns="0" bIns="0"/>
            <a:lstStyle/>
            <a:p>
              <a:pPr>
                <a:defRPr/>
              </a:pPr>
              <a:endParaRPr lang="en-US" dirty="0"/>
            </a:p>
          </p:txBody>
        </p:sp>
        <p:sp>
          <p:nvSpPr>
            <p:cNvPr id="3" name="Freeform 3"/>
            <p:cNvSpPr>
              <a:spLocks/>
            </p:cNvSpPr>
            <p:nvPr/>
          </p:nvSpPr>
          <p:spPr bwMode="auto">
            <a:xfrm>
              <a:off x="504" y="445"/>
              <a:ext cx="945" cy="530"/>
            </a:xfrm>
            <a:custGeom>
              <a:avLst/>
              <a:gdLst>
                <a:gd name="T0" fmla="*/ 251 w 21600"/>
                <a:gd name="T1" fmla="*/ 0 h 21600"/>
                <a:gd name="T2" fmla="*/ 687 w 21600"/>
                <a:gd name="T3" fmla="*/ 0 h 21600"/>
                <a:gd name="T4" fmla="*/ 938 w 21600"/>
                <a:gd name="T5" fmla="*/ 530 h 21600"/>
                <a:gd name="T6" fmla="*/ 0 w 21600"/>
                <a:gd name="T7" fmla="*/ 530 h 21600"/>
                <a:gd name="T8" fmla="*/ 251 w 21600"/>
                <a:gd name="T9" fmla="*/ 0 h 21600"/>
                <a:gd name="T10" fmla="*/ 251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5787" y="0"/>
                  </a:moveTo>
                  <a:lnTo>
                    <a:pt x="15812" y="0"/>
                  </a:lnTo>
                  <a:lnTo>
                    <a:pt x="21600" y="21600"/>
                  </a:lnTo>
                  <a:lnTo>
                    <a:pt x="0" y="21600"/>
                  </a:lnTo>
                  <a:lnTo>
                    <a:pt x="5787" y="0"/>
                  </a:lnTo>
                  <a:close/>
                  <a:moveTo>
                    <a:pt x="5787" y="0"/>
                  </a:moveTo>
                </a:path>
              </a:pathLst>
            </a:custGeom>
            <a:gradFill rotWithShape="0">
              <a:gsLst>
                <a:gs pos="0">
                  <a:srgbClr val="FFFFFF"/>
                </a:gs>
                <a:gs pos="100000">
                  <a:srgbClr val="14561E"/>
                </a:gs>
              </a:gsLst>
              <a:lin ang="0" scaled="1"/>
            </a:gradFill>
            <a:ln w="25400" cap="flat">
              <a:solidFill>
                <a:schemeClr val="tx1"/>
              </a:solidFill>
              <a:prstDash val="solid"/>
              <a:miter lim="800000"/>
              <a:headEnd type="none" w="med" len="med"/>
              <a:tailEnd type="none" w="med" len="med"/>
            </a:ln>
            <a:effectLst>
              <a:outerShdw blurRad="114300" dist="88899" dir="5400000" algn="ctr" rotWithShape="0">
                <a:schemeClr val="bg2">
                  <a:alpha val="50000"/>
                </a:schemeClr>
              </a:outerShdw>
            </a:effectLst>
          </p:spPr>
          <p:txBody>
            <a:bodyPr lIns="0" tIns="0" rIns="0" bIns="0"/>
            <a:lstStyle/>
            <a:p>
              <a:pPr>
                <a:defRPr/>
              </a:pPr>
              <a:endParaRPr lang="en-US" dirty="0"/>
            </a:p>
          </p:txBody>
        </p:sp>
        <p:sp>
          <p:nvSpPr>
            <p:cNvPr id="363524" name="Freeform 4"/>
            <p:cNvSpPr>
              <a:spLocks/>
            </p:cNvSpPr>
            <p:nvPr/>
          </p:nvSpPr>
          <p:spPr bwMode="auto">
            <a:xfrm>
              <a:off x="254" y="979"/>
              <a:ext cx="1437" cy="537"/>
            </a:xfrm>
            <a:custGeom>
              <a:avLst/>
              <a:gdLst>
                <a:gd name="T0" fmla="*/ 251 w 21600"/>
                <a:gd name="T1" fmla="*/ 0 h 21600"/>
                <a:gd name="T2" fmla="*/ 1186 w 21600"/>
                <a:gd name="T3" fmla="*/ 0 h 21600"/>
                <a:gd name="T4" fmla="*/ 1437 w 21600"/>
                <a:gd name="T5" fmla="*/ 530 h 21600"/>
                <a:gd name="T6" fmla="*/ 0 w 21600"/>
                <a:gd name="T7" fmla="*/ 530 h 21600"/>
                <a:gd name="T8" fmla="*/ 251 w 21600"/>
                <a:gd name="T9" fmla="*/ 0 h 21600"/>
                <a:gd name="T10" fmla="*/ 251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3768" y="0"/>
                  </a:moveTo>
                  <a:lnTo>
                    <a:pt x="17831" y="0"/>
                  </a:lnTo>
                  <a:lnTo>
                    <a:pt x="21600" y="21600"/>
                  </a:lnTo>
                  <a:lnTo>
                    <a:pt x="0" y="21600"/>
                  </a:lnTo>
                  <a:lnTo>
                    <a:pt x="3768" y="0"/>
                  </a:lnTo>
                  <a:close/>
                  <a:moveTo>
                    <a:pt x="3768" y="0"/>
                  </a:moveTo>
                </a:path>
              </a:pathLst>
            </a:custGeom>
            <a:gradFill rotWithShape="0">
              <a:gsLst>
                <a:gs pos="0">
                  <a:srgbClr val="FFFFFF"/>
                </a:gs>
                <a:gs pos="100000">
                  <a:srgbClr val="1D2E56"/>
                </a:gs>
              </a:gsLst>
              <a:lin ang="0" scaled="1"/>
            </a:gradFill>
            <a:ln w="25400" cap="flat">
              <a:solidFill>
                <a:schemeClr val="tx1"/>
              </a:solidFill>
              <a:prstDash val="solid"/>
              <a:miter lim="800000"/>
              <a:headEnd type="none" w="med" len="med"/>
              <a:tailEnd type="none" w="med" len="med"/>
            </a:ln>
            <a:effectLst>
              <a:outerShdw blurRad="114300" dist="88899" dir="5400000" algn="ctr" rotWithShape="0">
                <a:schemeClr val="bg2">
                  <a:alpha val="50000"/>
                </a:schemeClr>
              </a:outerShdw>
            </a:effectLst>
          </p:spPr>
          <p:txBody>
            <a:bodyPr lIns="0" tIns="0" rIns="0" bIns="0"/>
            <a:lstStyle/>
            <a:p>
              <a:pPr>
                <a:defRPr/>
              </a:pPr>
              <a:endParaRPr lang="en-US" dirty="0"/>
            </a:p>
          </p:txBody>
        </p:sp>
        <p:sp>
          <p:nvSpPr>
            <p:cNvPr id="4" name="Freeform 5"/>
            <p:cNvSpPr>
              <a:spLocks/>
            </p:cNvSpPr>
            <p:nvPr/>
          </p:nvSpPr>
          <p:spPr bwMode="auto">
            <a:xfrm>
              <a:off x="0" y="1509"/>
              <a:ext cx="1944" cy="531"/>
            </a:xfrm>
            <a:custGeom>
              <a:avLst/>
              <a:gdLst>
                <a:gd name="T0" fmla="*/ 251 w 21600"/>
                <a:gd name="T1" fmla="*/ 0 h 21600"/>
                <a:gd name="T2" fmla="*/ 1693 w 21600"/>
                <a:gd name="T3" fmla="*/ 0 h 21600"/>
                <a:gd name="T4" fmla="*/ 1944 w 21600"/>
                <a:gd name="T5" fmla="*/ 531 h 21600"/>
                <a:gd name="T6" fmla="*/ 0 w 21600"/>
                <a:gd name="T7" fmla="*/ 531 h 21600"/>
                <a:gd name="T8" fmla="*/ 251 w 21600"/>
                <a:gd name="T9" fmla="*/ 0 h 21600"/>
                <a:gd name="T10" fmla="*/ 251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2793" y="0"/>
                  </a:moveTo>
                  <a:lnTo>
                    <a:pt x="18806" y="0"/>
                  </a:lnTo>
                  <a:lnTo>
                    <a:pt x="21600" y="21600"/>
                  </a:lnTo>
                  <a:lnTo>
                    <a:pt x="0" y="21600"/>
                  </a:lnTo>
                  <a:lnTo>
                    <a:pt x="2793" y="0"/>
                  </a:lnTo>
                  <a:close/>
                  <a:moveTo>
                    <a:pt x="2793" y="0"/>
                  </a:moveTo>
                </a:path>
              </a:pathLst>
            </a:custGeom>
            <a:gradFill rotWithShape="0">
              <a:gsLst>
                <a:gs pos="0">
                  <a:srgbClr val="FFFFFF"/>
                </a:gs>
                <a:gs pos="100000">
                  <a:srgbClr val="B84D21"/>
                </a:gs>
              </a:gsLst>
              <a:lin ang="0" scaled="1"/>
            </a:gradFill>
            <a:ln w="25400" cap="flat">
              <a:solidFill>
                <a:schemeClr val="tx1"/>
              </a:solidFill>
              <a:prstDash val="solid"/>
              <a:miter lim="800000"/>
              <a:headEnd type="none" w="med" len="med"/>
              <a:tailEnd type="none" w="med" len="med"/>
            </a:ln>
            <a:effectLst>
              <a:outerShdw blurRad="114300" dist="88899" dir="5400000" algn="ctr" rotWithShape="0">
                <a:schemeClr val="bg2">
                  <a:alpha val="50000"/>
                </a:schemeClr>
              </a:outerShdw>
            </a:effectLst>
          </p:spPr>
          <p:txBody>
            <a:bodyPr lIns="0" tIns="0" rIns="0" bIns="0"/>
            <a:lstStyle/>
            <a:p>
              <a:pPr>
                <a:defRPr/>
              </a:pPr>
              <a:endParaRPr lang="en-US" dirty="0"/>
            </a:p>
          </p:txBody>
        </p:sp>
      </p:grpSp>
      <p:sp>
        <p:nvSpPr>
          <p:cNvPr id="363528" name="Rectangle 8"/>
          <p:cNvSpPr>
            <a:spLocks/>
          </p:cNvSpPr>
          <p:nvPr/>
        </p:nvSpPr>
        <p:spPr bwMode="auto">
          <a:xfrm>
            <a:off x="0" y="12700"/>
            <a:ext cx="9131300" cy="558800"/>
          </a:xfrm>
          <a:prstGeom prst="rect">
            <a:avLst/>
          </a:prstGeom>
          <a:solidFill>
            <a:schemeClr val="accent1"/>
          </a:solidFill>
          <a:ln w="25400">
            <a:solidFill>
              <a:srgbClr val="FCBD00"/>
            </a:solidFill>
            <a:miter lim="800000"/>
            <a:headEnd/>
            <a:tailEnd/>
          </a:ln>
          <a:effectLst>
            <a:outerShdw blurRad="254000" algn="ctr" rotWithShape="0">
              <a:schemeClr val="bg2">
                <a:alpha val="54999"/>
              </a:schemeClr>
            </a:outerShdw>
          </a:effectLst>
        </p:spPr>
        <p:txBody>
          <a:bodyPr lIns="0" tIns="0" rIns="0" bIns="0"/>
          <a:lstStyle/>
          <a:p>
            <a:pPr>
              <a:defRPr/>
            </a:pPr>
            <a:endParaRPr lang="en-US" dirty="0">
              <a:ea typeface="ヒラギノ角ゴ ProN W3" charset="0"/>
            </a:endParaRPr>
          </a:p>
        </p:txBody>
      </p:sp>
      <p:sp>
        <p:nvSpPr>
          <p:cNvPr id="261125" name="Rectangle 9"/>
          <p:cNvSpPr>
            <a:spLocks/>
          </p:cNvSpPr>
          <p:nvPr/>
        </p:nvSpPr>
        <p:spPr bwMode="auto">
          <a:xfrm>
            <a:off x="3595688" y="50800"/>
            <a:ext cx="5319712"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0" bIns="0" anchor="ctr"/>
          <a:lstStyle>
            <a:lvl1pPr eaLnBrk="0" hangingPunct="0">
              <a:defRPr sz="2800">
                <a:solidFill>
                  <a:srgbClr val="000000"/>
                </a:solidFill>
                <a:latin typeface="Gill Sans" charset="0"/>
                <a:ea typeface="ヒラギノ角ゴ ProN W3" charset="-128"/>
                <a:sym typeface="Gill Sans" charset="0"/>
              </a:defRPr>
            </a:lvl1pPr>
            <a:lvl2pPr marL="742950" indent="-285750" eaLnBrk="0" hangingPunct="0">
              <a:defRPr sz="2800">
                <a:solidFill>
                  <a:srgbClr val="000000"/>
                </a:solidFill>
                <a:latin typeface="Gill Sans" charset="0"/>
                <a:ea typeface="ヒラギノ角ゴ ProN W3" charset="-128"/>
                <a:sym typeface="Gill Sans" charset="0"/>
              </a:defRPr>
            </a:lvl2pPr>
            <a:lvl3pPr marL="1143000" indent="-228600" eaLnBrk="0" hangingPunct="0">
              <a:defRPr sz="2800">
                <a:solidFill>
                  <a:srgbClr val="000000"/>
                </a:solidFill>
                <a:latin typeface="Gill Sans" charset="0"/>
                <a:ea typeface="ヒラギノ角ゴ ProN W3" charset="-128"/>
                <a:sym typeface="Gill Sans" charset="0"/>
              </a:defRPr>
            </a:lvl3pPr>
            <a:lvl4pPr marL="1600200" indent="-228600" eaLnBrk="0" hangingPunct="0">
              <a:defRPr sz="2800">
                <a:solidFill>
                  <a:srgbClr val="000000"/>
                </a:solidFill>
                <a:latin typeface="Gill Sans" charset="0"/>
                <a:ea typeface="ヒラギノ角ゴ ProN W3" charset="-128"/>
                <a:sym typeface="Gill Sans" charset="0"/>
              </a:defRPr>
            </a:lvl4pPr>
            <a:lvl5pPr marL="2057400" indent="-228600" eaLnBrk="0" hangingPunct="0">
              <a:defRPr sz="2800">
                <a:solidFill>
                  <a:srgbClr val="000000"/>
                </a:solidFill>
                <a:latin typeface="Gill Sans" charset="0"/>
                <a:ea typeface="ヒラギノ角ゴ ProN W3" charset="-128"/>
                <a:sym typeface="Gill Sans" charset="0"/>
              </a:defRPr>
            </a:lvl5pPr>
            <a:lvl6pPr marL="25146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6pPr>
            <a:lvl7pPr marL="29718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7pPr>
            <a:lvl8pPr marL="34290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8pPr>
            <a:lvl9pPr marL="3886200" indent="-228600" algn="ctr" eaLnBrk="0" fontAlgn="base" hangingPunct="0">
              <a:spcBef>
                <a:spcPct val="0"/>
              </a:spcBef>
              <a:spcAft>
                <a:spcPct val="0"/>
              </a:spcAft>
              <a:defRPr sz="2800">
                <a:solidFill>
                  <a:srgbClr val="000000"/>
                </a:solidFill>
                <a:latin typeface="Gill Sans" charset="0"/>
                <a:ea typeface="ヒラギノ角ゴ ProN W3" charset="-128"/>
                <a:sym typeface="Gill Sans" charset="0"/>
              </a:defRPr>
            </a:lvl9pPr>
          </a:lstStyle>
          <a:p>
            <a:pPr algn="r" eaLnBrk="1" hangingPunct="1"/>
            <a:r>
              <a:rPr lang="en-US" altLang="en-US" b="1" dirty="0">
                <a:solidFill>
                  <a:srgbClr val="FFFFFF"/>
                </a:solidFill>
                <a:ea typeface="MS PGothic" pitchFamily="34" charset="-128"/>
              </a:rPr>
              <a:t>Counter Offer Signal Pattern</a:t>
            </a:r>
          </a:p>
        </p:txBody>
      </p:sp>
      <p:sp>
        <p:nvSpPr>
          <p:cNvPr id="5" name="TextBox 4"/>
          <p:cNvSpPr txBox="1"/>
          <p:nvPr/>
        </p:nvSpPr>
        <p:spPr>
          <a:xfrm>
            <a:off x="4089400" y="739775"/>
            <a:ext cx="5041900" cy="4801314"/>
          </a:xfrm>
          <a:prstGeom prst="rect">
            <a:avLst/>
          </a:prstGeom>
          <a:noFill/>
        </p:spPr>
        <p:txBody>
          <a:bodyPr>
            <a:spAutoFit/>
          </a:bodyPr>
          <a:lstStyle/>
          <a:p>
            <a:pPr>
              <a:buFont typeface="Wingdings" pitchFamily="2" charset="2"/>
              <a:buNone/>
              <a:defRPr/>
            </a:pPr>
            <a:r>
              <a:rPr lang="en-US" b="1" dirty="0">
                <a:latin typeface="Century Gothic" pitchFamily="34" charset="0"/>
              </a:rPr>
              <a:t>List Price @ $150,000</a:t>
            </a:r>
          </a:p>
          <a:p>
            <a:pPr>
              <a:buFont typeface="Wingdings" pitchFamily="2" charset="2"/>
              <a:buNone/>
              <a:defRPr/>
            </a:pPr>
            <a:endParaRPr lang="en-US" b="1" dirty="0">
              <a:latin typeface="Century Gothic" pitchFamily="34" charset="0"/>
            </a:endParaRPr>
          </a:p>
          <a:p>
            <a:pPr marL="457200" indent="-457200" algn="l">
              <a:buFont typeface="Arial" pitchFamily="34" charset="0"/>
              <a:buChar char="•"/>
              <a:defRPr/>
            </a:pPr>
            <a:r>
              <a:rPr lang="en-US" sz="3200" dirty="0">
                <a:latin typeface="Century Gothic" pitchFamily="34" charset="0"/>
              </a:rPr>
              <a:t>1st Counter @ $147k</a:t>
            </a:r>
          </a:p>
          <a:p>
            <a:pPr marL="457200" indent="-457200" algn="l">
              <a:buFont typeface="Arial" pitchFamily="34" charset="0"/>
              <a:buChar char="•"/>
              <a:defRPr/>
            </a:pPr>
            <a:r>
              <a:rPr lang="en-US" sz="3200" dirty="0">
                <a:latin typeface="Century Gothic" pitchFamily="34" charset="0"/>
              </a:rPr>
              <a:t>Buyer counters @ $x</a:t>
            </a:r>
          </a:p>
          <a:p>
            <a:pPr marL="457200" indent="-457200" algn="l">
              <a:buFont typeface="Arial" pitchFamily="34" charset="0"/>
              <a:buChar char="•"/>
              <a:defRPr/>
            </a:pPr>
            <a:r>
              <a:rPr lang="en-US" sz="3200" dirty="0">
                <a:latin typeface="Century Gothic" pitchFamily="34" charset="0"/>
              </a:rPr>
              <a:t>2nd Counter @ $145k</a:t>
            </a:r>
          </a:p>
          <a:p>
            <a:pPr marL="457200" indent="-457200" algn="l">
              <a:buFont typeface="Arial" pitchFamily="34" charset="0"/>
              <a:buChar char="•"/>
              <a:defRPr/>
            </a:pPr>
            <a:r>
              <a:rPr lang="en-US" sz="3200" dirty="0">
                <a:latin typeface="Century Gothic" pitchFamily="34" charset="0"/>
              </a:rPr>
              <a:t>Buyer counters @ $x</a:t>
            </a:r>
          </a:p>
          <a:p>
            <a:pPr marL="457200" indent="-457200" algn="l">
              <a:buFont typeface="Arial" pitchFamily="34" charset="0"/>
              <a:buChar char="•"/>
              <a:defRPr/>
            </a:pPr>
            <a:r>
              <a:rPr lang="en-US" sz="3200" dirty="0">
                <a:latin typeface="Century Gothic" pitchFamily="34" charset="0"/>
              </a:rPr>
              <a:t>3rd Counter @ $144k</a:t>
            </a:r>
          </a:p>
          <a:p>
            <a:pPr marL="457200" indent="-457200" algn="l">
              <a:buFont typeface="Arial" pitchFamily="34" charset="0"/>
              <a:buChar char="•"/>
              <a:defRPr/>
            </a:pPr>
            <a:r>
              <a:rPr lang="en-US" sz="3200" dirty="0">
                <a:latin typeface="Century Gothic" pitchFamily="34" charset="0"/>
              </a:rPr>
              <a:t>Buyer Counters @ $x</a:t>
            </a:r>
          </a:p>
          <a:p>
            <a:pPr marL="457200" indent="-457200" algn="l">
              <a:buFont typeface="Arial" pitchFamily="34" charset="0"/>
              <a:buChar char="•"/>
              <a:defRPr/>
            </a:pPr>
            <a:r>
              <a:rPr lang="en-US" sz="3200" dirty="0">
                <a:latin typeface="Century Gothic" pitchFamily="34" charset="0"/>
              </a:rPr>
              <a:t>4th Counter @ $143.5k</a:t>
            </a:r>
          </a:p>
          <a:p>
            <a:pPr>
              <a:defRPr/>
            </a:pPr>
            <a:endParaRPr lang="en-US" b="1" dirty="0">
              <a:latin typeface="Century Gothic" pitchFamily="34" charset="0"/>
            </a:endParaRPr>
          </a:p>
          <a:p>
            <a:pPr>
              <a:defRPr/>
            </a:pPr>
            <a:r>
              <a:rPr lang="en-US" sz="2800" b="1" dirty="0">
                <a:latin typeface="Century Gothic" pitchFamily="34" charset="0"/>
              </a:rPr>
              <a:t>Does buyer expect more?</a:t>
            </a:r>
          </a:p>
        </p:txBody>
      </p:sp>
      <p:pic>
        <p:nvPicPr>
          <p:cNvPr id="11" name="Picture 4"/>
          <p:cNvPicPr>
            <a:picLocks noChangeArrowheads="1"/>
          </p:cNvPicPr>
          <p:nvPr/>
        </p:nvPicPr>
        <p:blipFill>
          <a:blip r:embed="rId3"/>
          <a:srcRect/>
          <a:stretch>
            <a:fillRect/>
          </a:stretch>
        </p:blipFill>
        <p:spPr bwMode="auto">
          <a:xfrm>
            <a:off x="6927" y="45027"/>
            <a:ext cx="1620765" cy="558800"/>
          </a:xfrm>
          <a:prstGeom prst="rect">
            <a:avLst/>
          </a:prstGeom>
          <a:noFill/>
          <a:ln>
            <a:noFill/>
          </a:ln>
          <a:effectLst>
            <a:outerShdw blurRad="254000" algn="ctr" rotWithShape="0">
              <a:schemeClr val="bg2">
                <a:alpha val="54999"/>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8437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74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The Buyer’s Side</a:t>
            </a:r>
            <a:endParaRPr lang="en-US" b="1" i="1" dirty="0">
              <a:solidFill>
                <a:schemeClr val="tx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Develop a good rapport with the listing agent.</a:t>
            </a:r>
          </a:p>
          <a:p>
            <a:pPr marL="0" indent="0">
              <a:buNone/>
            </a:pPr>
            <a:r>
              <a:rPr lang="en-US" dirty="0"/>
              <a:t> </a:t>
            </a:r>
            <a:r>
              <a:rPr lang="en-US" dirty="0" smtClean="0"/>
              <a:t>We like to do business with agents that we have a good relationship with.</a:t>
            </a:r>
          </a:p>
          <a:p>
            <a:pPr marL="0" indent="0">
              <a:buNone/>
            </a:pPr>
            <a:endParaRPr lang="en-US" dirty="0"/>
          </a:p>
          <a:p>
            <a:pPr marL="0" indent="0">
              <a:buNone/>
            </a:pPr>
            <a:r>
              <a:rPr lang="en-US" dirty="0" smtClean="0"/>
              <a:t>Don’t be difficult to deal with.</a:t>
            </a:r>
          </a:p>
          <a:p>
            <a:pPr marL="0" indent="0">
              <a:buNone/>
            </a:pPr>
            <a:endParaRPr lang="en-US" dirty="0"/>
          </a:p>
        </p:txBody>
      </p:sp>
    </p:spTree>
    <p:extLst>
      <p:ext uri="{BB962C8B-B14F-4D97-AF65-F5344CB8AC3E}">
        <p14:creationId xmlns:p14="http://schemas.microsoft.com/office/powerpoint/2010/main" val="9899298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The Buyer’s Side</a:t>
            </a:r>
            <a:endParaRPr lang="en-US" b="1" i="1" dirty="0">
              <a:solidFill>
                <a:schemeClr val="tx2"/>
              </a:solidFill>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Gather information on the seller with the skill of a detective</a:t>
            </a:r>
          </a:p>
          <a:p>
            <a:pPr marL="514350" indent="-514350">
              <a:buFont typeface="+mj-lt"/>
              <a:buAutoNum type="arabicPeriod"/>
            </a:pPr>
            <a:r>
              <a:rPr lang="en-US" dirty="0" smtClean="0"/>
              <a:t>Encourage the buyer to make a strong offer (give the seller what's important to them)</a:t>
            </a:r>
          </a:p>
          <a:p>
            <a:pPr marL="514350" indent="-514350">
              <a:buFont typeface="+mj-lt"/>
              <a:buAutoNum type="arabicPeriod"/>
            </a:pPr>
            <a:r>
              <a:rPr lang="en-US" dirty="0" smtClean="0"/>
              <a:t>Strike while the iron is hot</a:t>
            </a:r>
          </a:p>
          <a:p>
            <a:pPr marL="514350" indent="-514350">
              <a:buFont typeface="+mj-lt"/>
              <a:buAutoNum type="arabicPeriod"/>
            </a:pPr>
            <a:r>
              <a:rPr lang="en-US" dirty="0" smtClean="0"/>
              <a:t>Encourage the buyer to NOT “Major in the Minors”</a:t>
            </a:r>
          </a:p>
          <a:p>
            <a:pPr marL="514350" indent="-514350">
              <a:buFont typeface="+mj-lt"/>
              <a:buAutoNum type="arabicPeriod"/>
            </a:pPr>
            <a:r>
              <a:rPr lang="en-US" dirty="0" smtClean="0"/>
              <a:t>A letter to the seller?</a:t>
            </a:r>
            <a:endParaRPr lang="en-US" dirty="0"/>
          </a:p>
        </p:txBody>
      </p:sp>
    </p:spTree>
    <p:extLst>
      <p:ext uri="{BB962C8B-B14F-4D97-AF65-F5344CB8AC3E}">
        <p14:creationId xmlns:p14="http://schemas.microsoft.com/office/powerpoint/2010/main" val="2076654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63775"/>
            <a:ext cx="7772400" cy="1470025"/>
          </a:xfrm>
        </p:spPr>
        <p:txBody>
          <a:bodyPr>
            <a:normAutofit fontScale="90000"/>
          </a:bodyPr>
          <a:lstStyle/>
          <a:p>
            <a:r>
              <a:rPr lang="en-US" b="1" i="1" dirty="0" smtClean="0">
                <a:solidFill>
                  <a:schemeClr val="tx2"/>
                </a:solidFill>
              </a:rPr>
              <a:t>They Are Back……</a:t>
            </a:r>
            <a:br>
              <a:rPr lang="en-US" b="1" i="1" dirty="0" smtClean="0">
                <a:solidFill>
                  <a:schemeClr val="tx2"/>
                </a:solidFill>
              </a:rPr>
            </a:br>
            <a:r>
              <a:rPr lang="en-US" b="1" i="1" dirty="0" smtClean="0">
                <a:solidFill>
                  <a:schemeClr val="tx2"/>
                </a:solidFill>
              </a:rPr>
              <a:t>Low Inventory and Multiple Offers</a:t>
            </a:r>
            <a:endParaRPr lang="en-US" b="1" i="1" dirty="0">
              <a:solidFill>
                <a:schemeClr val="tx2"/>
              </a:solidFill>
            </a:endParaRPr>
          </a:p>
        </p:txBody>
      </p:sp>
      <p:sp>
        <p:nvSpPr>
          <p:cNvPr id="3" name="Subtitle 2"/>
          <p:cNvSpPr>
            <a:spLocks noGrp="1"/>
          </p:cNvSpPr>
          <p:nvPr>
            <p:ph type="subTitle" idx="1"/>
          </p:nvPr>
        </p:nvSpPr>
        <p:spPr>
          <a:xfrm>
            <a:off x="533400" y="4800600"/>
            <a:ext cx="8229600" cy="838200"/>
          </a:xfrm>
        </p:spPr>
        <p:txBody>
          <a:bodyPr>
            <a:normAutofit fontScale="92500"/>
          </a:bodyPr>
          <a:lstStyle/>
          <a:p>
            <a:pPr lvl="0">
              <a:spcBef>
                <a:spcPts val="0"/>
              </a:spcBef>
            </a:pPr>
            <a:r>
              <a:rPr lang="en-US" sz="2800" dirty="0">
                <a:solidFill>
                  <a:prstClr val="black"/>
                </a:solidFill>
              </a:rPr>
              <a:t>Frank Mears, ABR, CDPE, CNE, CRB, CSP, GRI, SFR, SRS, SRES</a:t>
            </a:r>
          </a:p>
          <a:p>
            <a:endParaRPr lang="en-US" dirty="0"/>
          </a:p>
        </p:txBody>
      </p:sp>
    </p:spTree>
    <p:extLst>
      <p:ext uri="{BB962C8B-B14F-4D97-AF65-F5344CB8AC3E}">
        <p14:creationId xmlns:p14="http://schemas.microsoft.com/office/powerpoint/2010/main" val="22238593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tx2"/>
                </a:solidFill>
              </a:rPr>
              <a:t>The Appraisal Issue</a:t>
            </a:r>
            <a:br>
              <a:rPr lang="en-US" b="1" i="1" dirty="0" smtClean="0">
                <a:solidFill>
                  <a:schemeClr val="tx2"/>
                </a:solidFill>
              </a:rPr>
            </a:br>
            <a:endParaRPr lang="en-US" b="1" i="1" dirty="0">
              <a:solidFill>
                <a:schemeClr val="tx2"/>
              </a:solidFill>
            </a:endParaRPr>
          </a:p>
        </p:txBody>
      </p:sp>
      <p:sp>
        <p:nvSpPr>
          <p:cNvPr id="3" name="Content Placeholder 2"/>
          <p:cNvSpPr>
            <a:spLocks noGrp="1"/>
          </p:cNvSpPr>
          <p:nvPr>
            <p:ph idx="1"/>
          </p:nvPr>
        </p:nvSpPr>
        <p:spPr/>
        <p:txBody>
          <a:bodyPr/>
          <a:lstStyle/>
          <a:p>
            <a:r>
              <a:rPr lang="en-US" dirty="0" smtClean="0"/>
              <a:t>Multiple offers may drive the price up for the seller but will it appraise.</a:t>
            </a:r>
          </a:p>
          <a:p>
            <a:r>
              <a:rPr lang="en-US" dirty="0" smtClean="0"/>
              <a:t>What happens if it doesn’t?</a:t>
            </a:r>
          </a:p>
          <a:p>
            <a:r>
              <a:rPr lang="en-US" dirty="0" smtClean="0"/>
              <a:t>Seller counter special stipulation:</a:t>
            </a:r>
          </a:p>
          <a:p>
            <a:pPr marL="0" indent="0">
              <a:buNone/>
            </a:pPr>
            <a:r>
              <a:rPr lang="en-US" dirty="0"/>
              <a:t> </a:t>
            </a:r>
            <a:r>
              <a:rPr lang="en-US" dirty="0" smtClean="0"/>
              <a:t>   “Buyer agrees to pay any difference between the sales price and appraised value in cash at closing” (Have a local attorney draft the language to conform to the laws in your state)</a:t>
            </a:r>
            <a:endParaRPr lang="en-US" dirty="0"/>
          </a:p>
        </p:txBody>
      </p:sp>
    </p:spTree>
    <p:extLst>
      <p:ext uri="{BB962C8B-B14F-4D97-AF65-F5344CB8AC3E}">
        <p14:creationId xmlns:p14="http://schemas.microsoft.com/office/powerpoint/2010/main" val="16784354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dirty="0" smtClean="0">
                <a:solidFill>
                  <a:schemeClr val="tx2"/>
                </a:solidFill>
              </a:rPr>
              <a:t>Remember</a:t>
            </a:r>
            <a:endParaRPr lang="en-US" sz="4800" b="1" i="1" dirty="0">
              <a:solidFill>
                <a:schemeClr val="tx2"/>
              </a:solidFill>
            </a:endParaRPr>
          </a:p>
        </p:txBody>
      </p:sp>
      <p:sp>
        <p:nvSpPr>
          <p:cNvPr id="3" name="Content Placeholder 2"/>
          <p:cNvSpPr>
            <a:spLocks noGrp="1"/>
          </p:cNvSpPr>
          <p:nvPr>
            <p:ph idx="1"/>
          </p:nvPr>
        </p:nvSpPr>
        <p:spPr/>
        <p:txBody>
          <a:bodyPr>
            <a:normAutofit/>
          </a:bodyPr>
          <a:lstStyle/>
          <a:p>
            <a:pPr marL="0" indent="0">
              <a:buNone/>
            </a:pPr>
            <a:r>
              <a:rPr lang="en-US" sz="4400" b="1" i="1" dirty="0" smtClean="0">
                <a:solidFill>
                  <a:schemeClr val="tx2"/>
                </a:solidFill>
              </a:rPr>
              <a:t> </a:t>
            </a:r>
            <a:r>
              <a:rPr lang="en-US" sz="4400" b="1" i="1" dirty="0">
                <a:solidFill>
                  <a:schemeClr val="tx2"/>
                </a:solidFill>
              </a:rPr>
              <a:t>E</a:t>
            </a:r>
            <a:r>
              <a:rPr lang="en-US" sz="4400" b="1" i="1" dirty="0" smtClean="0">
                <a:solidFill>
                  <a:schemeClr val="tx2"/>
                </a:solidFill>
              </a:rPr>
              <a:t>very negotiation is different and each is a learning experience.</a:t>
            </a:r>
          </a:p>
          <a:p>
            <a:pPr marL="0" indent="0">
              <a:buNone/>
            </a:pPr>
            <a:r>
              <a:rPr lang="en-US" sz="4400" b="1" i="1" dirty="0" smtClean="0">
                <a:solidFill>
                  <a:schemeClr val="tx2"/>
                </a:solidFill>
              </a:rPr>
              <a:t>The best negotiators are the  ones with the most information.</a:t>
            </a:r>
          </a:p>
          <a:p>
            <a:pPr marL="0" indent="0" algn="ctr">
              <a:buNone/>
            </a:pPr>
            <a:r>
              <a:rPr lang="en-US" sz="4400" b="1" i="1" dirty="0" smtClean="0">
                <a:solidFill>
                  <a:schemeClr val="tx2"/>
                </a:solidFill>
              </a:rPr>
              <a:t>“Knowledge is Power”</a:t>
            </a:r>
            <a:endParaRPr lang="en-US" sz="4400" b="1" i="1" dirty="0">
              <a:solidFill>
                <a:schemeClr val="tx2"/>
              </a:solidFill>
            </a:endParaRPr>
          </a:p>
        </p:txBody>
      </p:sp>
    </p:spTree>
    <p:extLst>
      <p:ext uri="{BB962C8B-B14F-4D97-AF65-F5344CB8AC3E}">
        <p14:creationId xmlns:p14="http://schemas.microsoft.com/office/powerpoint/2010/main" val="3615913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rrowheads="1"/>
          </p:cNvSpPr>
          <p:nvPr>
            <p:ph type="title"/>
          </p:nvPr>
        </p:nvSpPr>
        <p:spPr/>
        <p:txBody>
          <a:bodyPr/>
          <a:lstStyle/>
          <a:p>
            <a:pPr eaLnBrk="1" hangingPunct="1"/>
            <a:r>
              <a:rPr lang="en-US" altLang="en-US" dirty="0" smtClean="0"/>
              <a:t>Thanks For Having Me</a:t>
            </a:r>
          </a:p>
        </p:txBody>
      </p:sp>
      <p:sp>
        <p:nvSpPr>
          <p:cNvPr id="37890" name="Date Placeholder 2"/>
          <p:cNvSpPr>
            <a:spLocks noGrp="1"/>
          </p:cNvSpPr>
          <p:nvPr>
            <p:ph type="dt" sz="quarter" idx="10"/>
          </p:nvPr>
        </p:nvSpPr>
        <p:spPr/>
        <p:txBody>
          <a:bodyPr/>
          <a:lstStyle/>
          <a:p>
            <a:pPr>
              <a:defRPr/>
            </a:pPr>
            <a:r>
              <a:rPr lang="en-US" dirty="0"/>
              <a:t>2013</a:t>
            </a:r>
          </a:p>
        </p:txBody>
      </p:sp>
      <p:sp>
        <p:nvSpPr>
          <p:cNvPr id="37893" name="Footer Placeholder 6"/>
          <p:cNvSpPr>
            <a:spLocks noGrp="1"/>
          </p:cNvSpPr>
          <p:nvPr>
            <p:ph type="ftr" sz="quarter" idx="11"/>
          </p:nvPr>
        </p:nvSpPr>
        <p:spPr/>
        <p:txBody>
          <a:bodyPr/>
          <a:lstStyle/>
          <a:p>
            <a:pPr>
              <a:defRPr/>
            </a:pPr>
            <a:r>
              <a:rPr lang="en-US" dirty="0"/>
              <a:t>Frank Mears Seminars, Inc.                                  FrankMears.com</a:t>
            </a:r>
          </a:p>
        </p:txBody>
      </p:sp>
      <p:sp>
        <p:nvSpPr>
          <p:cNvPr id="37891" name="Slide Number Placeholder 4"/>
          <p:cNvSpPr>
            <a:spLocks noGrp="1"/>
          </p:cNvSpPr>
          <p:nvPr>
            <p:ph type="sldNum" sz="quarter" idx="12"/>
          </p:nvPr>
        </p:nvSpPr>
        <p:spPr/>
        <p:txBody>
          <a:bodyPr/>
          <a:lstStyle/>
          <a:p>
            <a:pPr>
              <a:defRPr/>
            </a:pPr>
            <a:fld id="{358DC9ED-CB02-47B8-9176-DEC764A12234}" type="slidenum">
              <a:rPr lang="en-US"/>
              <a:pPr>
                <a:defRPr/>
              </a:pPr>
              <a:t>22</a:t>
            </a:fld>
            <a:endParaRPr lang="en-US" dirty="0"/>
          </a:p>
        </p:txBody>
      </p:sp>
      <p:pic>
        <p:nvPicPr>
          <p:cNvPr id="75782" name="Picture 4" descr="fm logo with web si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600200"/>
            <a:ext cx="5791200"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0900799"/>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9" name="Date Placeholder 6"/>
          <p:cNvSpPr>
            <a:spLocks noGrp="1"/>
          </p:cNvSpPr>
          <p:nvPr>
            <p:ph type="dt" sz="quarter" idx="10"/>
          </p:nvPr>
        </p:nvSpPr>
        <p:spPr/>
        <p:txBody>
          <a:bodyPr/>
          <a:lstStyle/>
          <a:p>
            <a:pPr>
              <a:defRPr/>
            </a:pPr>
            <a:r>
              <a:rPr lang="en-US" dirty="0"/>
              <a:t>2013</a:t>
            </a:r>
          </a:p>
        </p:txBody>
      </p:sp>
      <p:sp>
        <p:nvSpPr>
          <p:cNvPr id="38920" name="Footer Placeholder 7"/>
          <p:cNvSpPr>
            <a:spLocks noGrp="1"/>
          </p:cNvSpPr>
          <p:nvPr>
            <p:ph type="ftr" sz="quarter" idx="11"/>
          </p:nvPr>
        </p:nvSpPr>
        <p:spPr/>
        <p:txBody>
          <a:bodyPr/>
          <a:lstStyle/>
          <a:p>
            <a:pPr>
              <a:defRPr/>
            </a:pPr>
            <a:r>
              <a:rPr lang="en-US" dirty="0"/>
              <a:t>Frank Mears Seminars, Inc.                                  FrankMears.com</a:t>
            </a:r>
          </a:p>
        </p:txBody>
      </p:sp>
      <p:sp>
        <p:nvSpPr>
          <p:cNvPr id="38914" name="Slide Number Placeholder 3"/>
          <p:cNvSpPr>
            <a:spLocks noGrp="1"/>
          </p:cNvSpPr>
          <p:nvPr>
            <p:ph type="sldNum" sz="quarter" idx="12"/>
          </p:nvPr>
        </p:nvSpPr>
        <p:spPr/>
        <p:txBody>
          <a:bodyPr/>
          <a:lstStyle/>
          <a:p>
            <a:pPr>
              <a:defRPr/>
            </a:pPr>
            <a:fld id="{13A9FFA3-0F3B-4CC5-83C2-10C0EE82B4BC}" type="slidenum">
              <a:rPr lang="en-US"/>
              <a:pPr>
                <a:defRPr/>
              </a:pPr>
              <a:t>23</a:t>
            </a:fld>
            <a:endParaRPr lang="en-US" dirty="0"/>
          </a:p>
        </p:txBody>
      </p:sp>
      <p:sp>
        <p:nvSpPr>
          <p:cNvPr id="76805" name="Text Box 2"/>
          <p:cNvSpPr txBox="1">
            <a:spLocks noChangeArrowheads="1"/>
          </p:cNvSpPr>
          <p:nvPr/>
        </p:nvSpPr>
        <p:spPr bwMode="auto">
          <a:xfrm>
            <a:off x="2667000" y="266700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50000"/>
              </a:spcBef>
            </a:pPr>
            <a:endParaRPr lang="en-US" altLang="en-US" sz="3600" dirty="0">
              <a:latin typeface="Times New Roman" pitchFamily="18" charset="0"/>
            </a:endParaRPr>
          </a:p>
        </p:txBody>
      </p:sp>
      <p:sp>
        <p:nvSpPr>
          <p:cNvPr id="76806" name="Text Box 3"/>
          <p:cNvSpPr txBox="1">
            <a:spLocks noChangeArrowheads="1"/>
          </p:cNvSpPr>
          <p:nvPr/>
        </p:nvSpPr>
        <p:spPr bwMode="auto">
          <a:xfrm>
            <a:off x="2362200" y="5486400"/>
            <a:ext cx="4648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spcBef>
                <a:spcPct val="50000"/>
              </a:spcBef>
            </a:pPr>
            <a:r>
              <a:rPr lang="en-US" altLang="en-US" sz="3200" b="1" dirty="0">
                <a:latin typeface="Arial" pitchFamily="34" charset="0"/>
              </a:rPr>
              <a:t>FrankMears.com</a:t>
            </a:r>
          </a:p>
        </p:txBody>
      </p:sp>
      <p:sp>
        <p:nvSpPr>
          <p:cNvPr id="76807" name="Text Box 5"/>
          <p:cNvSpPr txBox="1">
            <a:spLocks noChangeArrowheads="1"/>
          </p:cNvSpPr>
          <p:nvPr/>
        </p:nvSpPr>
        <p:spPr bwMode="auto">
          <a:xfrm>
            <a:off x="7146925" y="7175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endParaRPr lang="en-US" altLang="en-US" dirty="0"/>
          </a:p>
        </p:txBody>
      </p:sp>
      <p:pic>
        <p:nvPicPr>
          <p:cNvPr id="69641" name="Picture 9" descr="get mearsmeriz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563563"/>
            <a:ext cx="8458200" cy="464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631534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69641"/>
                                        </p:tgtEl>
                                        <p:attrNameLst>
                                          <p:attrName>style.visibility</p:attrName>
                                        </p:attrNameLst>
                                      </p:cBhvr>
                                      <p:to>
                                        <p:strVal val="visible"/>
                                      </p:to>
                                    </p:set>
                                    <p:anim calcmode="lin" valueType="num">
                                      <p:cBhvr>
                                        <p:cTn id="7" dur="3000" fill="hold"/>
                                        <p:tgtEl>
                                          <p:spTgt spid="69641"/>
                                        </p:tgtEl>
                                        <p:attrNameLst>
                                          <p:attrName>ppt_w</p:attrName>
                                        </p:attrNameLst>
                                      </p:cBhvr>
                                      <p:tavLst>
                                        <p:tav tm="0">
                                          <p:val>
                                            <p:fltVal val="0"/>
                                          </p:val>
                                        </p:tav>
                                        <p:tav tm="100000">
                                          <p:val>
                                            <p:strVal val="#ppt_w"/>
                                          </p:val>
                                        </p:tav>
                                      </p:tavLst>
                                    </p:anim>
                                    <p:anim calcmode="lin" valueType="num">
                                      <p:cBhvr>
                                        <p:cTn id="8" dur="3000" fill="hold"/>
                                        <p:tgtEl>
                                          <p:spTgt spid="69641"/>
                                        </p:tgtEl>
                                        <p:attrNameLst>
                                          <p:attrName>ppt_h</p:attrName>
                                        </p:attrNameLst>
                                      </p:cBhvr>
                                      <p:tavLst>
                                        <p:tav tm="0">
                                          <p:val>
                                            <p:fltVal val="0"/>
                                          </p:val>
                                        </p:tav>
                                        <p:tav tm="100000">
                                          <p:val>
                                            <p:strVal val="#ppt_h"/>
                                          </p:val>
                                        </p:tav>
                                      </p:tavLst>
                                    </p:anim>
                                    <p:animEffect transition="in" filter="fade">
                                      <p:cBhvr>
                                        <p:cTn id="9" dur="3000"/>
                                        <p:tgtEl>
                                          <p:spTgt spid="69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The Big Story of 2013</a:t>
            </a:r>
            <a:endParaRPr lang="en-US" b="1" i="1" dirty="0">
              <a:solidFill>
                <a:schemeClr val="tx2"/>
              </a:solidFill>
            </a:endParaRPr>
          </a:p>
        </p:txBody>
      </p:sp>
      <p:sp>
        <p:nvSpPr>
          <p:cNvPr id="3" name="Content Placeholder 2"/>
          <p:cNvSpPr>
            <a:spLocks noGrp="1"/>
          </p:cNvSpPr>
          <p:nvPr>
            <p:ph idx="1"/>
          </p:nvPr>
        </p:nvSpPr>
        <p:spPr/>
        <p:txBody>
          <a:bodyPr/>
          <a:lstStyle/>
          <a:p>
            <a:pPr marL="0" indent="0">
              <a:buNone/>
            </a:pPr>
            <a:r>
              <a:rPr lang="en-US" dirty="0" smtClean="0"/>
              <a:t>Low inventory</a:t>
            </a:r>
          </a:p>
          <a:p>
            <a:r>
              <a:rPr lang="en-US" dirty="0" smtClean="0"/>
              <a:t>Investors scooping up bank inventory</a:t>
            </a:r>
          </a:p>
          <a:p>
            <a:r>
              <a:rPr lang="en-US" dirty="0" smtClean="0"/>
              <a:t>Home Builders’ reduction</a:t>
            </a:r>
          </a:p>
          <a:p>
            <a:r>
              <a:rPr lang="en-US" dirty="0" smtClean="0"/>
              <a:t>Home owner holding back</a:t>
            </a:r>
          </a:p>
          <a:p>
            <a:r>
              <a:rPr lang="en-US" dirty="0" smtClean="0"/>
              <a:t>Bank shadow inventory</a:t>
            </a:r>
          </a:p>
          <a:p>
            <a:pPr marL="0" indent="0">
              <a:buNone/>
            </a:pPr>
            <a:r>
              <a:rPr lang="en-US" dirty="0" smtClean="0"/>
              <a:t>The Result: prices going up</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2114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Seeds of a housing shortage</a:t>
            </a:r>
            <a:endParaRPr lang="en-US" b="1" i="1" dirty="0">
              <a:solidFill>
                <a:schemeClr val="tx2"/>
              </a:solidFill>
            </a:endParaRPr>
          </a:p>
        </p:txBody>
      </p:sp>
      <p:sp>
        <p:nvSpPr>
          <p:cNvPr id="3" name="Content Placeholder 2"/>
          <p:cNvSpPr>
            <a:spLocks noGrp="1"/>
          </p:cNvSpPr>
          <p:nvPr>
            <p:ph idx="1"/>
          </p:nvPr>
        </p:nvSpPr>
        <p:spPr/>
        <p:txBody>
          <a:bodyPr>
            <a:normAutofit lnSpcReduction="10000"/>
          </a:bodyPr>
          <a:lstStyle/>
          <a:p>
            <a:r>
              <a:rPr lang="en-US" dirty="0" smtClean="0"/>
              <a:t>Inventory of existing homes at its lowest level in seven years.</a:t>
            </a:r>
          </a:p>
          <a:p>
            <a:r>
              <a:rPr lang="en-US" dirty="0" smtClean="0"/>
              <a:t>New construction at a 50 year low mark</a:t>
            </a:r>
          </a:p>
          <a:p>
            <a:r>
              <a:rPr lang="en-US" dirty="0" smtClean="0"/>
              <a:t>Distressed home listings will continue to fall as fewer owners are delinquent.</a:t>
            </a:r>
          </a:p>
          <a:p>
            <a:r>
              <a:rPr lang="en-US" dirty="0" smtClean="0"/>
              <a:t>Normal non distressed home owners have  been holding off selling until the market gets better</a:t>
            </a:r>
          </a:p>
          <a:p>
            <a:pPr marL="0" indent="0">
              <a:buNone/>
            </a:pPr>
            <a:r>
              <a:rPr lang="en-US" i="1" dirty="0" smtClean="0"/>
              <a:t>Lawrence Yun, NAR Chief Economist</a:t>
            </a:r>
          </a:p>
        </p:txBody>
      </p:sp>
    </p:spTree>
    <p:extLst>
      <p:ext uri="{BB962C8B-B14F-4D97-AF65-F5344CB8AC3E}">
        <p14:creationId xmlns:p14="http://schemas.microsoft.com/office/powerpoint/2010/main" val="4182171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Multiple Offers</a:t>
            </a:r>
            <a:endParaRPr lang="en-US" b="1" i="1" dirty="0">
              <a:solidFill>
                <a:schemeClr val="tx2"/>
              </a:solidFill>
            </a:endParaRPr>
          </a:p>
        </p:txBody>
      </p:sp>
      <p:sp>
        <p:nvSpPr>
          <p:cNvPr id="5" name="Content Placeholder 4"/>
          <p:cNvSpPr>
            <a:spLocks noGrp="1"/>
          </p:cNvSpPr>
          <p:nvPr>
            <p:ph idx="1"/>
          </p:nvPr>
        </p:nvSpPr>
        <p:spPr/>
        <p:txBody>
          <a:bodyPr>
            <a:noAutofit/>
          </a:bodyPr>
          <a:lstStyle/>
          <a:p>
            <a:pPr marL="457200" indent="-457200">
              <a:buNone/>
            </a:pPr>
            <a:r>
              <a:rPr lang="en-US" dirty="0" smtClean="0"/>
              <a:t>The most frustrating situation faced by REALTORS®</a:t>
            </a:r>
          </a:p>
          <a:p>
            <a:pPr marL="457200" indent="-457200">
              <a:buNone/>
            </a:pPr>
            <a:r>
              <a:rPr lang="en-US" dirty="0" smtClean="0"/>
              <a:t>Potential for misunderstanding</a:t>
            </a:r>
          </a:p>
          <a:p>
            <a:pPr marL="457200" indent="-457200">
              <a:buNone/>
            </a:pPr>
            <a:r>
              <a:rPr lang="en-US" dirty="0" smtClean="0"/>
              <a:t>What is fair? What is honest? What is to be done?</a:t>
            </a:r>
          </a:p>
          <a:p>
            <a:pPr marL="457200" indent="-457200">
              <a:buNone/>
            </a:pPr>
            <a:r>
              <a:rPr lang="en-US" b="0" dirty="0" smtClean="0"/>
              <a:t>Who decides?</a:t>
            </a:r>
          </a:p>
          <a:p>
            <a:pPr marL="457200" indent="-457200">
              <a:buNone/>
            </a:pPr>
            <a:r>
              <a:rPr lang="en-US" b="0" dirty="0" smtClean="0"/>
              <a:t>There is never a simple answer to complex situations</a:t>
            </a:r>
            <a:endParaRPr lang="en-US" b="0" dirty="0"/>
          </a:p>
        </p:txBody>
      </p:sp>
      <p:sp>
        <p:nvSpPr>
          <p:cNvPr id="3" name="Slide Number Placeholder 2"/>
          <p:cNvSpPr>
            <a:spLocks noGrp="1"/>
          </p:cNvSpPr>
          <p:nvPr>
            <p:ph type="sldNum" sz="quarter" idx="12"/>
          </p:nvPr>
        </p:nvSpPr>
        <p:spPr/>
        <p:txBody>
          <a:bodyPr/>
          <a:lstStyle/>
          <a:p>
            <a:fld id="{6940F60C-A61F-49DD-9DD0-34FFD1E4035D}" type="slidenum">
              <a:rPr lang="en-US" smtClean="0"/>
              <a:pPr/>
              <a:t>5</a:t>
            </a:fld>
            <a:endParaRPr lang="en-US" dirty="0"/>
          </a:p>
        </p:txBody>
      </p:sp>
    </p:spTree>
    <p:extLst>
      <p:ext uri="{BB962C8B-B14F-4D97-AF65-F5344CB8AC3E}">
        <p14:creationId xmlns:p14="http://schemas.microsoft.com/office/powerpoint/2010/main" val="2856202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solidFill>
                  <a:schemeClr val="tx2"/>
                </a:solidFill>
              </a:rPr>
              <a:t>What type negotiator is the other agent?</a:t>
            </a:r>
            <a:endParaRPr lang="en-US" b="1" i="1" dirty="0">
              <a:solidFill>
                <a:schemeClr val="tx2"/>
              </a:solidFill>
            </a:endParaRPr>
          </a:p>
        </p:txBody>
      </p:sp>
      <p:sp>
        <p:nvSpPr>
          <p:cNvPr id="3" name="Content Placeholder 2"/>
          <p:cNvSpPr>
            <a:spLocks noGrp="1"/>
          </p:cNvSpPr>
          <p:nvPr>
            <p:ph idx="1"/>
          </p:nvPr>
        </p:nvSpPr>
        <p:spPr/>
        <p:txBody>
          <a:bodyPr/>
          <a:lstStyle/>
          <a:p>
            <a:r>
              <a:rPr lang="en-US" dirty="0" smtClean="0"/>
              <a:t>Soft</a:t>
            </a:r>
            <a:endParaRPr lang="en-US" dirty="0"/>
          </a:p>
          <a:p>
            <a:endParaRPr lang="en-US" dirty="0" smtClean="0"/>
          </a:p>
          <a:p>
            <a:r>
              <a:rPr lang="en-US" dirty="0" smtClean="0"/>
              <a:t>Hard</a:t>
            </a:r>
          </a:p>
          <a:p>
            <a:endParaRPr lang="en-US" dirty="0"/>
          </a:p>
          <a:p>
            <a:r>
              <a:rPr lang="en-US" dirty="0" smtClean="0"/>
              <a:t>Principled</a:t>
            </a:r>
            <a:endParaRPr lang="en-US" dirty="0"/>
          </a:p>
        </p:txBody>
      </p:sp>
    </p:spTree>
    <p:extLst>
      <p:ext uri="{BB962C8B-B14F-4D97-AF65-F5344CB8AC3E}">
        <p14:creationId xmlns:p14="http://schemas.microsoft.com/office/powerpoint/2010/main" val="2060707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chemeClr val="tx2"/>
                </a:solidFill>
              </a:rPr>
              <a:t>Multiple Offers</a:t>
            </a:r>
            <a:endParaRPr lang="en-US" b="1" i="1" dirty="0">
              <a:solidFill>
                <a:schemeClr val="tx2"/>
              </a:solidFill>
            </a:endParaRPr>
          </a:p>
        </p:txBody>
      </p:sp>
      <p:sp>
        <p:nvSpPr>
          <p:cNvPr id="5" name="Content Placeholder 4"/>
          <p:cNvSpPr>
            <a:spLocks noGrp="1"/>
          </p:cNvSpPr>
          <p:nvPr>
            <p:ph idx="1"/>
          </p:nvPr>
        </p:nvSpPr>
        <p:spPr/>
        <p:txBody>
          <a:bodyPr>
            <a:normAutofit/>
          </a:bodyPr>
          <a:lstStyle/>
          <a:p>
            <a:pPr marL="457200" indent="-457200">
              <a:spcBef>
                <a:spcPts val="600"/>
              </a:spcBef>
              <a:spcAft>
                <a:spcPts val="600"/>
              </a:spcAft>
            </a:pPr>
            <a:r>
              <a:rPr lang="en-US" sz="4000" dirty="0" smtClean="0"/>
              <a:t>Tilts the negotiating scales in favor of the seller?</a:t>
            </a:r>
          </a:p>
          <a:p>
            <a:pPr marL="457200" indent="-457200">
              <a:spcBef>
                <a:spcPts val="600"/>
              </a:spcBef>
              <a:spcAft>
                <a:spcPts val="600"/>
              </a:spcAft>
            </a:pPr>
            <a:r>
              <a:rPr lang="en-US" sz="4000" dirty="0" smtClean="0"/>
              <a:t>Always ask if there are multiple offers</a:t>
            </a:r>
          </a:p>
          <a:p>
            <a:pPr marL="457200" indent="-457200">
              <a:spcBef>
                <a:spcPts val="600"/>
              </a:spcBef>
              <a:spcAft>
                <a:spcPts val="600"/>
              </a:spcAft>
            </a:pPr>
            <a:r>
              <a:rPr lang="en-US" sz="4000" dirty="0" smtClean="0"/>
              <a:t>Always ask who has the other offer</a:t>
            </a:r>
            <a:endParaRPr lang="en-US" sz="2800" dirty="0" smtClean="0"/>
          </a:p>
          <a:p>
            <a:pPr marL="457200" indent="-457200">
              <a:buNone/>
            </a:pPr>
            <a:endParaRPr lang="en-US" sz="2800" b="0" dirty="0"/>
          </a:p>
        </p:txBody>
      </p:sp>
      <p:sp>
        <p:nvSpPr>
          <p:cNvPr id="3" name="Slide Number Placeholder 2"/>
          <p:cNvSpPr>
            <a:spLocks noGrp="1"/>
          </p:cNvSpPr>
          <p:nvPr>
            <p:ph type="sldNum" sz="quarter" idx="12"/>
          </p:nvPr>
        </p:nvSpPr>
        <p:spPr/>
        <p:txBody>
          <a:bodyPr/>
          <a:lstStyle/>
          <a:p>
            <a:fld id="{6940F60C-A61F-49DD-9DD0-34FFD1E4035D}" type="slidenum">
              <a:rPr lang="en-US" smtClean="0"/>
              <a:pPr/>
              <a:t>7</a:t>
            </a:fld>
            <a:endParaRPr lang="en-US" dirty="0"/>
          </a:p>
        </p:txBody>
      </p:sp>
    </p:spTree>
    <p:extLst>
      <p:ext uri="{BB962C8B-B14F-4D97-AF65-F5344CB8AC3E}">
        <p14:creationId xmlns:p14="http://schemas.microsoft.com/office/powerpoint/2010/main" val="3176639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2286001"/>
            <a:ext cx="8305800" cy="3124200"/>
          </a:xfrm>
        </p:spPr>
        <p:txBody>
          <a:bodyPr>
            <a:normAutofit fontScale="85000" lnSpcReduction="20000"/>
          </a:bodyPr>
          <a:lstStyle/>
          <a:p>
            <a:r>
              <a:rPr lang="en-US" b="1" i="1" dirty="0" smtClean="0"/>
              <a:t>Standard of Practice 1-15</a:t>
            </a:r>
          </a:p>
          <a:p>
            <a:r>
              <a:rPr lang="en-US" dirty="0" smtClean="0"/>
              <a:t>REALTORS, in response to inquiries from buyers or cooperating brokers shall, with the sellers' approval, disclose the existence of offers on the property. Where disclosure is authorized, REALTORS shall also disclose, if asked whether offers were obtained by the listing licensee, another licensee in the listing firm, or by a cooperating broker.</a:t>
            </a:r>
            <a:endParaRPr lang="en-US" dirty="0"/>
          </a:p>
        </p:txBody>
      </p:sp>
      <p:sp>
        <p:nvSpPr>
          <p:cNvPr id="8" name="Rectangle 7"/>
          <p:cNvSpPr/>
          <p:nvPr/>
        </p:nvSpPr>
        <p:spPr>
          <a:xfrm>
            <a:off x="493917" y="1524000"/>
            <a:ext cx="6234977" cy="584775"/>
          </a:xfrm>
          <a:prstGeom prst="rect">
            <a:avLst/>
          </a:prstGeom>
        </p:spPr>
        <p:txBody>
          <a:bodyPr wrap="none">
            <a:spAutoFit/>
          </a:bodyPr>
          <a:lstStyle/>
          <a:p>
            <a:r>
              <a:rPr lang="en-US" sz="3200" b="1" dirty="0">
                <a:solidFill>
                  <a:schemeClr val="tx2"/>
                </a:solidFill>
              </a:rPr>
              <a:t>Does the Listing Agent Have to Tell?</a:t>
            </a:r>
          </a:p>
        </p:txBody>
      </p:sp>
      <p:sp>
        <p:nvSpPr>
          <p:cNvPr id="11" name="Title 1"/>
          <p:cNvSpPr txBox="1">
            <a:spLocks/>
          </p:cNvSpPr>
          <p:nvPr/>
        </p:nvSpPr>
        <p:spPr>
          <a:xfrm>
            <a:off x="4419600" y="5334000"/>
            <a:ext cx="3810000" cy="990600"/>
          </a:xfrm>
          <a:prstGeom prst="rect">
            <a:avLst/>
          </a:prstGeom>
          <a:solidFill>
            <a:schemeClr val="bg2"/>
          </a:solidFill>
          <a:scene3d>
            <a:camera prst="orthographicFront"/>
            <a:lightRig rig="threePt" dir="t"/>
          </a:scene3d>
          <a:sp3d>
            <a:bevelT w="152400" h="50800" prst="softRound"/>
          </a:sp3d>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effectLst/>
                <a:uLnTx/>
                <a:uFillTx/>
                <a:latin typeface="+mj-lt"/>
                <a:ea typeface="+mj-ea"/>
                <a:cs typeface="+mj-cs"/>
              </a:rPr>
              <a:t>Multiple Offers </a:t>
            </a:r>
            <a:r>
              <a:rPr lang="en-US" sz="3200" b="1" dirty="0" smtClean="0">
                <a:latin typeface="+mj-lt"/>
                <a:ea typeface="+mj-ea"/>
                <a:cs typeface="+mj-cs"/>
              </a:rPr>
              <a:t>: </a:t>
            </a:r>
            <a:r>
              <a:rPr kumimoji="0" lang="en-US" sz="3200" b="1" i="0" u="none" strike="noStrike" kern="1200" cap="none" spc="0" normalizeH="0" baseline="0" noProof="0" dirty="0" smtClean="0">
                <a:ln>
                  <a:noFill/>
                </a:ln>
                <a:effectLst/>
                <a:uLnTx/>
                <a:uFillTx/>
                <a:latin typeface="+mj-lt"/>
                <a:ea typeface="+mj-ea"/>
                <a:cs typeface="+mj-cs"/>
              </a:rPr>
              <a:t>No</a:t>
            </a:r>
            <a:endParaRPr kumimoji="0" lang="en-US" sz="3200" b="1" i="0" u="none" strike="noStrike" kern="1200" cap="none" spc="0" normalizeH="0" baseline="0" noProof="0" dirty="0">
              <a:ln>
                <a:noFill/>
              </a:ln>
              <a:effectLst/>
              <a:uLnTx/>
              <a:uFillTx/>
              <a:latin typeface="+mj-lt"/>
              <a:ea typeface="+mj-ea"/>
              <a:cs typeface="+mj-cs"/>
            </a:endParaRPr>
          </a:p>
        </p:txBody>
      </p:sp>
    </p:spTree>
    <p:extLst>
      <p:ext uri="{BB962C8B-B14F-4D97-AF65-F5344CB8AC3E}">
        <p14:creationId xmlns:p14="http://schemas.microsoft.com/office/powerpoint/2010/main" val="3546480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457200"/>
            <a:ext cx="8153400" cy="5257799"/>
          </a:xfrm>
        </p:spPr>
        <p:txBody>
          <a:bodyPr>
            <a:normAutofit lnSpcReduction="10000"/>
          </a:bodyPr>
          <a:lstStyle/>
          <a:p>
            <a:r>
              <a:rPr lang="en-US" b="1" i="1" dirty="0">
                <a:solidFill>
                  <a:schemeClr val="tx2"/>
                </a:solidFill>
              </a:rPr>
              <a:t>Standard of Practice 3-4</a:t>
            </a:r>
          </a:p>
          <a:p>
            <a:r>
              <a:rPr lang="en-US" dirty="0"/>
              <a:t>REALTORS®, acting as listing brokers, have an affirmative obligation to disclose the existence of dual or variable rate commission arrangements (i.e., listings where one amount of commission is payable if the listing broker’s firm is the procuring cause of sale/lease and a different amount of commission is payable if the sale/lease results through the efforts of the seller/ landlord or a cooperating broker). </a:t>
            </a:r>
            <a:r>
              <a:rPr lang="en-US" dirty="0" smtClean="0"/>
              <a:t>… (</a:t>
            </a:r>
            <a:r>
              <a:rPr lang="en-US" dirty="0"/>
              <a:t>Amended 1/02) </a:t>
            </a:r>
          </a:p>
        </p:txBody>
      </p:sp>
      <p:sp>
        <p:nvSpPr>
          <p:cNvPr id="10" name="Rectangle 9"/>
          <p:cNvSpPr/>
          <p:nvPr/>
        </p:nvSpPr>
        <p:spPr>
          <a:xfrm>
            <a:off x="5257800" y="5839698"/>
            <a:ext cx="3535968" cy="584775"/>
          </a:xfrm>
          <a:prstGeom prst="rect">
            <a:avLst/>
          </a:prstGeom>
          <a:solidFill>
            <a:schemeClr val="bg2"/>
          </a:solidFill>
          <a:scene3d>
            <a:camera prst="orthographicFront"/>
            <a:lightRig rig="threePt" dir="t"/>
          </a:scene3d>
          <a:sp3d>
            <a:bevelT prst="angle"/>
          </a:sp3d>
        </p:spPr>
        <p:txBody>
          <a:bodyPr wrap="none">
            <a:spAutoFit/>
          </a:bodyPr>
          <a:lstStyle/>
          <a:p>
            <a:r>
              <a:rPr lang="en-US" sz="3200" b="1" dirty="0"/>
              <a:t>Variable Rate: Yes</a:t>
            </a:r>
          </a:p>
        </p:txBody>
      </p:sp>
    </p:spTree>
    <p:extLst>
      <p:ext uri="{BB962C8B-B14F-4D97-AF65-F5344CB8AC3E}">
        <p14:creationId xmlns:p14="http://schemas.microsoft.com/office/powerpoint/2010/main" val="4177557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4263</TotalTime>
  <Words>1111</Words>
  <Application>Microsoft Office PowerPoint</Application>
  <PresentationFormat>On-screen Show (4:3)</PresentationFormat>
  <Paragraphs>245</Paragraphs>
  <Slides>23</Slides>
  <Notes>6</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They Are Back…… Low Inventory and Multiple Offers</vt:lpstr>
      <vt:lpstr>The Big Story of 2013</vt:lpstr>
      <vt:lpstr>Seeds of a housing shortage</vt:lpstr>
      <vt:lpstr>Multiple Offers</vt:lpstr>
      <vt:lpstr>What type negotiator is the other agent?</vt:lpstr>
      <vt:lpstr>Multiple Offers</vt:lpstr>
      <vt:lpstr>PowerPoint Presentation</vt:lpstr>
      <vt:lpstr>PowerPoint Presentation</vt:lpstr>
      <vt:lpstr>The Seller’s side</vt:lpstr>
      <vt:lpstr>$1000.00 more than the next highest</vt:lpstr>
      <vt:lpstr>Presenting  Multiple Offers</vt:lpstr>
      <vt:lpstr>PowerPoint Presentation</vt:lpstr>
      <vt:lpstr>Counter Offers</vt:lpstr>
      <vt:lpstr>PowerPoint Presentation</vt:lpstr>
      <vt:lpstr>PowerPoint Presentation</vt:lpstr>
      <vt:lpstr>PowerPoint Presentation</vt:lpstr>
      <vt:lpstr>The Buyer’s Side</vt:lpstr>
      <vt:lpstr>The Buyer’s Side</vt:lpstr>
      <vt:lpstr>The Appraisal Issue </vt:lpstr>
      <vt:lpstr>Remember</vt:lpstr>
      <vt:lpstr>Thanks For Having Me</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They Are Back…… Low Inventory and Multiple Offers</dc:title>
  <dc:creator>Frank Mears</dc:creator>
  <cp:lastModifiedBy>Frank Mears</cp:lastModifiedBy>
  <cp:revision>34</cp:revision>
  <dcterms:created xsi:type="dcterms:W3CDTF">2013-09-18T23:16:47Z</dcterms:created>
  <dcterms:modified xsi:type="dcterms:W3CDTF">2013-11-12T01:23:18Z</dcterms:modified>
</cp:coreProperties>
</file>